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820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2E26F6-BF60-2432-7370-CE6259215D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42D67B6-D3D1-AB26-167A-9185D65A75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8DAB9D3-30B6-FEF1-95DB-0D00F4E54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0075-A0D6-4C68-9260-6C8904AA0A91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00C684-824C-BF4D-F0E1-C01CBCF44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5D2C84-7EF8-25C2-D74C-1E72BC3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AE0F2-556E-48B9-BEF3-FEF23776DC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768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AAE520-5477-5D5C-EE5E-2073103D6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EBA277-0339-D5AE-AC56-2AD63C512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DD8253-FF3C-79A6-A544-BB5B76D04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0075-A0D6-4C68-9260-6C8904AA0A91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9109F5B-1C99-0DE2-3FF3-2D418C409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61C1004-9C86-2C5B-82A9-6131F4878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AE0F2-556E-48B9-BEF3-FEF23776DC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2293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2B1127-D060-FC23-18E0-F3E5E54AA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D6AFB98-78A1-6DD6-26F3-BE7F74799A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6C847F4-C5FD-1C26-8558-8D42C0510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0075-A0D6-4C68-9260-6C8904AA0A91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771DE94-EBB3-6EC7-ACD0-245734FB3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005DEED-8854-3A69-A4BD-8406690E2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AE0F2-556E-48B9-BEF3-FEF23776DC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021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8ECC9C-DB13-418E-E903-4595656A8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7EF3522-55FE-579F-F430-333B32BB76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2C10144-953D-7CB7-5E46-0515822923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A7C0FF8-F1B8-D4F3-6741-11A2CCCF6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0075-A0D6-4C68-9260-6C8904AA0A91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A86A4E5-5E6A-218D-AA35-17EBC3F6E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F4E94D1-8F57-15D0-DE6F-E644EFCFA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AE0F2-556E-48B9-BEF3-FEF23776DC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4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3B0623-8F66-8C21-ED7B-AC95D6F5A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9DC9A3F-EFDD-EE76-F45F-3A40891E76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F623DA6-90CF-7E04-1D48-2B64BF6EC9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F2B0128-9AEC-0CB3-7E40-C5629CCADD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277950D-B4B9-124D-127A-870339BA9B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CACE402-86AC-8B91-0F14-97F6EA6F2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0075-A0D6-4C68-9260-6C8904AA0A91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F75B1FB-9486-EC36-D5C6-EE283D22E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EC60C71-25D2-78F9-F64D-8D36975DB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AE0F2-556E-48B9-BEF3-FEF23776DC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3684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5DA0A2-989F-D552-CA35-A9BBE0C55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4BBB5CB-77FA-79A9-7A3A-321EE3FED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0075-A0D6-4C68-9260-6C8904AA0A91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D0D1772-6CA4-3464-1087-FAFFCAC65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057931B-2C8A-6C59-2457-51164C872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AE0F2-556E-48B9-BEF3-FEF23776DC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1002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609D3F2-5F1D-499B-3790-02533B42F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0075-A0D6-4C68-9260-6C8904AA0A91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BBC94E6-E696-DDFB-99CB-3BD0A9827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08CF4C5-98A2-A200-380B-735F438D3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AE0F2-556E-48B9-BEF3-FEF23776DC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3107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0FBEC3-88E9-0D1B-1F7C-798C64E39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FF1AF65-2522-DE33-737A-FD03E581E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1373D03-C46A-BB7C-12FE-43063C724F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E7C51E9-2F3B-DA86-7AB2-C7078A26D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0075-A0D6-4C68-9260-6C8904AA0A91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FF85E63-2C6B-A1FC-6911-759F16E1D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CA835D0-4F6D-AD9D-A815-B90E4BF76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AE0F2-556E-48B9-BEF3-FEF23776DC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9944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936C8D-FBBF-EADF-802B-136CCC17A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BA61858-4E90-24C0-C55C-E2A962FB2C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CACBF0A-A529-ADC1-3D03-AF2B9BBC5E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118B108-1D90-8622-D486-BCBFC1E28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0075-A0D6-4C68-9260-6C8904AA0A91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6259CC5-671B-205B-82F8-24E949F3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5BF01DA-4220-18F0-EE5B-E7CF5BDFD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AE0F2-556E-48B9-BEF3-FEF23776DC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8915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BF80B7-9A63-415E-51F0-3B87E0277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3BFB4AC-8D13-5D42-057F-19767924D2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36A6C4E-A682-87F8-500D-A7AB9973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0075-A0D6-4C68-9260-6C8904AA0A91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2475A0-59B9-D2EA-56B9-85F28BB44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ADA749-F250-BB94-5E76-C69739C76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AE0F2-556E-48B9-BEF3-FEF23776DC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8560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B2C1242-E164-08D8-AF8D-96D172792E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0C39E3A-9987-6E35-48ED-66D7763EDD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73063CE-5E6B-6B17-2A7B-977595829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F0075-A0D6-4C68-9260-6C8904AA0A91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ABF7CEB-CCF7-AF46-289E-C7CA4BD33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517CE3A-7A07-DAD9-72D3-E21B1393B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AE0F2-556E-48B9-BEF3-FEF23776DC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0539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43C804E-5C55-3319-10EB-DAA828033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5ED9E21-1F6D-AFF1-E60F-79660B107B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D2C7699-7959-1128-CE47-FF007509F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3F0075-A0D6-4C68-9260-6C8904AA0A91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6FA182B-B620-98F2-134D-2DA3E0783C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DF5022-1BBD-FAB2-ADE5-7CAE5FA3DF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1AE0F2-556E-48B9-BEF3-FEF23776DC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3925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2F8808B-26E5-6C61-9F69-C04FF7D75A99}"/>
              </a:ext>
            </a:extLst>
          </p:cNvPr>
          <p:cNvSpPr/>
          <p:nvPr/>
        </p:nvSpPr>
        <p:spPr>
          <a:xfrm>
            <a:off x="0" y="0"/>
            <a:ext cx="12192000" cy="558268"/>
          </a:xfrm>
          <a:prstGeom prst="rect">
            <a:avLst/>
          </a:prstGeom>
          <a:gradFill flip="none" rotWithShape="1">
            <a:gsLst>
              <a:gs pos="99000">
                <a:schemeClr val="tx2">
                  <a:lumMod val="90000"/>
                  <a:lumOff val="10000"/>
                </a:schemeClr>
              </a:gs>
              <a:gs pos="32000">
                <a:schemeClr val="tx2">
                  <a:lumMod val="10000"/>
                  <a:lumOff val="90000"/>
                </a:schemeClr>
              </a:gs>
              <a:gs pos="1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142116-2FA2-04CE-6442-26A7CE9A5BFB}"/>
              </a:ext>
            </a:extLst>
          </p:cNvPr>
          <p:cNvSpPr txBox="1"/>
          <p:nvPr/>
        </p:nvSpPr>
        <p:spPr>
          <a:xfrm>
            <a:off x="130042" y="83904"/>
            <a:ext cx="51650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ja-JP" altLang="en-US" spc="244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プレゼンテーション審査資料フォーマット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1D34B12-1B01-D68D-25F2-E6F186EB80F8}"/>
              </a:ext>
            </a:extLst>
          </p:cNvPr>
          <p:cNvSpPr txBox="1"/>
          <p:nvPr/>
        </p:nvSpPr>
        <p:spPr>
          <a:xfrm>
            <a:off x="594512" y="1653422"/>
            <a:ext cx="10452427" cy="1624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ja-JP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【</a:t>
            </a: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作成要領</a:t>
            </a:r>
            <a:r>
              <a:rPr lang="en-US" altLang="ja-JP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】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ja-JP" altLang="en-US" sz="20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プレゼンテーション審査資料は、本フォーマットに沿って作成してください。</a:t>
            </a:r>
            <a:endParaRPr lang="en-US" altLang="ja-JP" sz="20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kumimoji="1" lang="ja-JP" altLang="en-US" sz="20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各ページの青字のガイドラインは削除してください。</a:t>
            </a:r>
            <a:endParaRPr kumimoji="1" lang="en-US" altLang="ja-JP" sz="20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kumimoji="1" lang="ja-JP" altLang="en-US" sz="20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提出する際には、本ページを削除してください。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B7686B2-5CDA-F82E-CCD2-C09B7EB3C0A5}"/>
              </a:ext>
            </a:extLst>
          </p:cNvPr>
          <p:cNvSpPr txBox="1"/>
          <p:nvPr/>
        </p:nvSpPr>
        <p:spPr>
          <a:xfrm>
            <a:off x="730439" y="3880861"/>
            <a:ext cx="8272130" cy="1254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ja-JP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【</a:t>
            </a: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発表時間</a:t>
            </a:r>
            <a:r>
              <a:rPr lang="en-US" altLang="ja-JP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】</a:t>
            </a: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</a:t>
            </a:r>
            <a:endParaRPr lang="en-US" altLang="ja-JP" sz="24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ja-JP" altLang="en-US" sz="20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プレゼンテーションは</a:t>
            </a:r>
            <a:r>
              <a:rPr lang="en-US" altLang="ja-JP" sz="20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7</a:t>
            </a:r>
            <a:r>
              <a:rPr lang="ja-JP" altLang="en-US" sz="20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分間</a:t>
            </a:r>
            <a:endParaRPr lang="en-US" altLang="ja-JP" sz="20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ja-JP" altLang="en-US" sz="20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質疑応答は</a:t>
            </a:r>
            <a:r>
              <a:rPr lang="en-US" altLang="ja-JP" sz="20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10</a:t>
            </a:r>
            <a:r>
              <a:rPr lang="ja-JP" altLang="en-US" sz="20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分間程度（予定）</a:t>
            </a:r>
            <a:endParaRPr lang="en-US" altLang="ja-JP" sz="20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12" name="Freeform 24">
            <a:extLst>
              <a:ext uri="{FF2B5EF4-FFF2-40B4-BE49-F238E27FC236}">
                <a16:creationId xmlns:a16="http://schemas.microsoft.com/office/drawing/2014/main" id="{E461FE7E-FBCF-586F-A247-AFF583E6ADF0}"/>
              </a:ext>
            </a:extLst>
          </p:cNvPr>
          <p:cNvSpPr/>
          <p:nvPr/>
        </p:nvSpPr>
        <p:spPr>
          <a:xfrm>
            <a:off x="10694907" y="174102"/>
            <a:ext cx="1300243" cy="558268"/>
          </a:xfrm>
          <a:custGeom>
            <a:avLst/>
            <a:gdLst/>
            <a:ahLst/>
            <a:cxnLst/>
            <a:rect l="l" t="t" r="r" b="b"/>
            <a:pathLst>
              <a:path w="7315686" h="2811560">
                <a:moveTo>
                  <a:pt x="0" y="0"/>
                </a:moveTo>
                <a:lnTo>
                  <a:pt x="7315686" y="0"/>
                </a:lnTo>
                <a:lnTo>
                  <a:pt x="7315686" y="2811560"/>
                </a:lnTo>
                <a:lnTo>
                  <a:pt x="0" y="2811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 t="-74349"/>
            </a:stretch>
          </a:blipFill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52780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5F32CD9-F98E-4899-47FF-EB1382247BFE}"/>
              </a:ext>
            </a:extLst>
          </p:cNvPr>
          <p:cNvSpPr/>
          <p:nvPr/>
        </p:nvSpPr>
        <p:spPr>
          <a:xfrm>
            <a:off x="0" y="994358"/>
            <a:ext cx="12192000" cy="3682673"/>
          </a:xfrm>
          <a:prstGeom prst="rect">
            <a:avLst/>
          </a:prstGeom>
          <a:gradFill flip="none" rotWithShape="1">
            <a:gsLst>
              <a:gs pos="99000">
                <a:schemeClr val="tx2">
                  <a:lumMod val="90000"/>
                  <a:lumOff val="10000"/>
                </a:schemeClr>
              </a:gs>
              <a:gs pos="4000">
                <a:schemeClr val="tx2">
                  <a:lumMod val="75000"/>
                  <a:lumOff val="2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FC540A9-26A5-037E-A2E8-D6FC026AD5BF}"/>
              </a:ext>
            </a:extLst>
          </p:cNvPr>
          <p:cNvSpPr txBox="1"/>
          <p:nvPr/>
        </p:nvSpPr>
        <p:spPr>
          <a:xfrm>
            <a:off x="2865749" y="4783410"/>
            <a:ext cx="3924155" cy="15070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b="1" u="sng" dirty="0">
                <a:latin typeface="+mn-ea"/>
              </a:rPr>
              <a:t>研究代表者</a:t>
            </a:r>
            <a:endParaRPr kumimoji="1" lang="en-US" altLang="ja-JP" b="1" u="sng" dirty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ja-JP" altLang="en-US" b="1" dirty="0">
                <a:latin typeface="+mn-ea"/>
              </a:rPr>
              <a:t>所属：</a:t>
            </a:r>
            <a:endParaRPr lang="en-US" altLang="ja-JP" b="1" dirty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kumimoji="1" lang="ja-JP" altLang="en-US" b="1" dirty="0">
                <a:latin typeface="+mn-ea"/>
              </a:rPr>
              <a:t>役職：</a:t>
            </a:r>
            <a:endParaRPr kumimoji="1" lang="en-US" altLang="ja-JP" b="1" dirty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ja-JP" altLang="en-US" b="1" dirty="0">
                <a:latin typeface="+mn-ea"/>
              </a:rPr>
              <a:t>氏名：　</a:t>
            </a:r>
            <a:endParaRPr kumimoji="1" lang="ja-JP" altLang="en-US" b="1" dirty="0">
              <a:latin typeface="+mn-ea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2F00692-CF42-E10B-A12F-1D8FDB82737A}"/>
              </a:ext>
            </a:extLst>
          </p:cNvPr>
          <p:cNvSpPr txBox="1"/>
          <p:nvPr/>
        </p:nvSpPr>
        <p:spPr>
          <a:xfrm>
            <a:off x="2013131" y="2314199"/>
            <a:ext cx="8934955" cy="15159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altLang="en-US" sz="2400" b="1" dirty="0">
                <a:solidFill>
                  <a:schemeClr val="bg1"/>
                </a:solidFill>
              </a:rPr>
              <a:t>実施テーマ名　「　　　　　　　　　　　　　　　　　　　　　　　　」</a:t>
            </a:r>
          </a:p>
          <a:p>
            <a:pPr>
              <a:lnSpc>
                <a:spcPct val="130000"/>
              </a:lnSpc>
            </a:pP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9B90DD8-E5B1-0DA0-361B-77DC84D93C06}"/>
              </a:ext>
            </a:extLst>
          </p:cNvPr>
          <p:cNvSpPr txBox="1"/>
          <p:nvPr/>
        </p:nvSpPr>
        <p:spPr>
          <a:xfrm>
            <a:off x="944275" y="1622066"/>
            <a:ext cx="7311911" cy="63894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just">
              <a:lnSpc>
                <a:spcPct val="130000"/>
              </a:lnSpc>
            </a:pPr>
            <a:r>
              <a:rPr lang="en-US" altLang="ja-JP" sz="2000" b="1" dirty="0">
                <a:solidFill>
                  <a:schemeClr val="bg1"/>
                </a:solidFill>
              </a:rPr>
              <a:t>KUGAP</a:t>
            </a:r>
            <a:r>
              <a:rPr lang="ja-JP" altLang="en-US" sz="2000" b="1" dirty="0">
                <a:solidFill>
                  <a:schemeClr val="bg1"/>
                </a:solidFill>
              </a:rPr>
              <a:t>プレゼンテーション審査資料</a:t>
            </a:r>
            <a:endParaRPr lang="en-US" altLang="ja-JP" sz="2000" b="1" dirty="0">
              <a:solidFill>
                <a:schemeClr val="bg1"/>
              </a:solidFill>
            </a:endParaRPr>
          </a:p>
          <a:p>
            <a:pPr algn="r">
              <a:lnSpc>
                <a:spcPct val="130000"/>
              </a:lnSpc>
            </a:pP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5" name="Freeform 24">
            <a:extLst>
              <a:ext uri="{FF2B5EF4-FFF2-40B4-BE49-F238E27FC236}">
                <a16:creationId xmlns:a16="http://schemas.microsoft.com/office/drawing/2014/main" id="{D918DB47-B280-B6F1-7D59-B5A90E68F171}"/>
              </a:ext>
            </a:extLst>
          </p:cNvPr>
          <p:cNvSpPr/>
          <p:nvPr/>
        </p:nvSpPr>
        <p:spPr>
          <a:xfrm>
            <a:off x="10694907" y="174102"/>
            <a:ext cx="1300243" cy="558268"/>
          </a:xfrm>
          <a:custGeom>
            <a:avLst/>
            <a:gdLst/>
            <a:ahLst/>
            <a:cxnLst/>
            <a:rect l="l" t="t" r="r" b="b"/>
            <a:pathLst>
              <a:path w="7315686" h="2811560">
                <a:moveTo>
                  <a:pt x="0" y="0"/>
                </a:moveTo>
                <a:lnTo>
                  <a:pt x="7315686" y="0"/>
                </a:lnTo>
                <a:lnTo>
                  <a:pt x="7315686" y="2811560"/>
                </a:lnTo>
                <a:lnTo>
                  <a:pt x="0" y="2811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 t="-74349"/>
            </a:stretch>
          </a:blipFill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88491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F1EB5-E0A8-AE37-7B96-8BFB135AC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181E91F-EC13-E056-E3F6-B57BBBE96E3D}"/>
              </a:ext>
            </a:extLst>
          </p:cNvPr>
          <p:cNvSpPr/>
          <p:nvPr/>
        </p:nvSpPr>
        <p:spPr>
          <a:xfrm>
            <a:off x="0" y="0"/>
            <a:ext cx="12192000" cy="558268"/>
          </a:xfrm>
          <a:prstGeom prst="rect">
            <a:avLst/>
          </a:prstGeom>
          <a:gradFill flip="none" rotWithShape="1">
            <a:gsLst>
              <a:gs pos="99000">
                <a:schemeClr val="tx2">
                  <a:lumMod val="90000"/>
                  <a:lumOff val="10000"/>
                </a:schemeClr>
              </a:gs>
              <a:gs pos="32000">
                <a:schemeClr val="tx2">
                  <a:lumMod val="10000"/>
                  <a:lumOff val="90000"/>
                </a:schemeClr>
              </a:gs>
              <a:gs pos="1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EBE9699-792D-0463-5C81-A4435E12FA40}"/>
              </a:ext>
            </a:extLst>
          </p:cNvPr>
          <p:cNvSpPr txBox="1"/>
          <p:nvPr/>
        </p:nvSpPr>
        <p:spPr>
          <a:xfrm>
            <a:off x="130042" y="83904"/>
            <a:ext cx="70891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ja-JP" altLang="en-US" spc="244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課題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C09F829-2262-9D7C-373D-311E2695C114}"/>
              </a:ext>
            </a:extLst>
          </p:cNvPr>
          <p:cNvSpPr txBox="1"/>
          <p:nvPr/>
        </p:nvSpPr>
        <p:spPr>
          <a:xfrm>
            <a:off x="613562" y="1653422"/>
            <a:ext cx="10452427" cy="139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「どのような課題を解決したいのか」</a:t>
            </a:r>
            <a:endParaRPr lang="en-US" altLang="ja-JP" sz="24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20000"/>
              </a:lnSpc>
            </a:pP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「想定している顧客、利⽤者、業界等は誰か」</a:t>
            </a:r>
            <a:endParaRPr lang="en-US" altLang="ja-JP" sz="24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20000"/>
              </a:lnSpc>
            </a:pP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「その課題はなぜ重要か」を社会的背景や現状も含めて記載してください。</a:t>
            </a:r>
            <a:endParaRPr kumimoji="1" lang="ja-JP" altLang="en-US" sz="20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" name="Freeform 24">
            <a:extLst>
              <a:ext uri="{FF2B5EF4-FFF2-40B4-BE49-F238E27FC236}">
                <a16:creationId xmlns:a16="http://schemas.microsoft.com/office/drawing/2014/main" id="{F7C06C8E-34DB-9F3A-D0DA-E663824E4DA2}"/>
              </a:ext>
            </a:extLst>
          </p:cNvPr>
          <p:cNvSpPr/>
          <p:nvPr/>
        </p:nvSpPr>
        <p:spPr>
          <a:xfrm>
            <a:off x="10694907" y="174102"/>
            <a:ext cx="1300243" cy="558268"/>
          </a:xfrm>
          <a:custGeom>
            <a:avLst/>
            <a:gdLst/>
            <a:ahLst/>
            <a:cxnLst/>
            <a:rect l="l" t="t" r="r" b="b"/>
            <a:pathLst>
              <a:path w="7315686" h="2811560">
                <a:moveTo>
                  <a:pt x="0" y="0"/>
                </a:moveTo>
                <a:lnTo>
                  <a:pt x="7315686" y="0"/>
                </a:lnTo>
                <a:lnTo>
                  <a:pt x="7315686" y="2811560"/>
                </a:lnTo>
                <a:lnTo>
                  <a:pt x="0" y="2811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 t="-74349"/>
            </a:stretch>
          </a:blipFill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90628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A991B-CF7A-AB46-BC5E-0D60F790E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A0C833E-C9FD-B60A-B409-F8A78BF6573B}"/>
              </a:ext>
            </a:extLst>
          </p:cNvPr>
          <p:cNvSpPr/>
          <p:nvPr/>
        </p:nvSpPr>
        <p:spPr>
          <a:xfrm>
            <a:off x="0" y="0"/>
            <a:ext cx="12192000" cy="558268"/>
          </a:xfrm>
          <a:prstGeom prst="rect">
            <a:avLst/>
          </a:prstGeom>
          <a:gradFill flip="none" rotWithShape="1">
            <a:gsLst>
              <a:gs pos="99000">
                <a:schemeClr val="tx2">
                  <a:lumMod val="90000"/>
                  <a:lumOff val="10000"/>
                </a:schemeClr>
              </a:gs>
              <a:gs pos="32000">
                <a:schemeClr val="tx2">
                  <a:lumMod val="10000"/>
                  <a:lumOff val="90000"/>
                </a:schemeClr>
              </a:gs>
              <a:gs pos="1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46540EE-CE73-2722-51C9-DBC5E0D772BD}"/>
              </a:ext>
            </a:extLst>
          </p:cNvPr>
          <p:cNvSpPr txBox="1"/>
          <p:nvPr/>
        </p:nvSpPr>
        <p:spPr>
          <a:xfrm>
            <a:off x="130042" y="83904"/>
            <a:ext cx="280589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ja-JP" altLang="en-US" spc="244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技術シーズ、解決仮説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B6C3545-D3A8-CC49-087F-16A5D4AE8270}"/>
              </a:ext>
            </a:extLst>
          </p:cNvPr>
          <p:cNvSpPr txBox="1"/>
          <p:nvPr/>
        </p:nvSpPr>
        <p:spPr>
          <a:xfrm>
            <a:off x="613562" y="1653422"/>
            <a:ext cx="10452427" cy="956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研究成果・技術シーズの概要と、そのシーズがどのように</a:t>
            </a:r>
            <a:endParaRPr lang="en-US" altLang="ja-JP" sz="24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20000"/>
              </a:lnSpc>
            </a:pP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課題解決につながると考えているかを記載してください。</a:t>
            </a:r>
            <a:endParaRPr kumimoji="1" lang="ja-JP" altLang="en-US" sz="20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" name="Freeform 24">
            <a:extLst>
              <a:ext uri="{FF2B5EF4-FFF2-40B4-BE49-F238E27FC236}">
                <a16:creationId xmlns:a16="http://schemas.microsoft.com/office/drawing/2014/main" id="{75460E92-7747-B840-B213-EA92A86EE5C0}"/>
              </a:ext>
            </a:extLst>
          </p:cNvPr>
          <p:cNvSpPr/>
          <p:nvPr/>
        </p:nvSpPr>
        <p:spPr>
          <a:xfrm>
            <a:off x="10694907" y="174102"/>
            <a:ext cx="1300243" cy="558268"/>
          </a:xfrm>
          <a:custGeom>
            <a:avLst/>
            <a:gdLst/>
            <a:ahLst/>
            <a:cxnLst/>
            <a:rect l="l" t="t" r="r" b="b"/>
            <a:pathLst>
              <a:path w="7315686" h="2811560">
                <a:moveTo>
                  <a:pt x="0" y="0"/>
                </a:moveTo>
                <a:lnTo>
                  <a:pt x="7315686" y="0"/>
                </a:lnTo>
                <a:lnTo>
                  <a:pt x="7315686" y="2811560"/>
                </a:lnTo>
                <a:lnTo>
                  <a:pt x="0" y="2811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 t="-74349"/>
            </a:stretch>
          </a:blipFill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25404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9E2CE-808B-B366-A109-609288788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D68182C-B265-CEF1-F141-2E27CDF6A9F1}"/>
              </a:ext>
            </a:extLst>
          </p:cNvPr>
          <p:cNvSpPr/>
          <p:nvPr/>
        </p:nvSpPr>
        <p:spPr>
          <a:xfrm>
            <a:off x="0" y="0"/>
            <a:ext cx="12192000" cy="558268"/>
          </a:xfrm>
          <a:prstGeom prst="rect">
            <a:avLst/>
          </a:prstGeom>
          <a:gradFill flip="none" rotWithShape="1">
            <a:gsLst>
              <a:gs pos="99000">
                <a:schemeClr val="tx2">
                  <a:lumMod val="90000"/>
                  <a:lumOff val="10000"/>
                </a:schemeClr>
              </a:gs>
              <a:gs pos="32000">
                <a:schemeClr val="tx2">
                  <a:lumMod val="10000"/>
                  <a:lumOff val="90000"/>
                </a:schemeClr>
              </a:gs>
              <a:gs pos="1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169689A-574F-1F0C-C7F2-DB1F9378730E}"/>
              </a:ext>
            </a:extLst>
          </p:cNvPr>
          <p:cNvSpPr txBox="1"/>
          <p:nvPr/>
        </p:nvSpPr>
        <p:spPr>
          <a:xfrm>
            <a:off x="206242" y="83904"/>
            <a:ext cx="373897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ja-JP" altLang="en-US" spc="244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技術⾯での優位性 ・知的財産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C4E4C80-5975-BD57-3FBB-B76570BE38C0}"/>
              </a:ext>
            </a:extLst>
          </p:cNvPr>
          <p:cNvSpPr txBox="1"/>
          <p:nvPr/>
        </p:nvSpPr>
        <p:spPr>
          <a:xfrm>
            <a:off x="594512" y="1659772"/>
            <a:ext cx="11432388" cy="3172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既存技術・先⾏技術と⽐べた技術⾯での優位性を、簡潔に記載してください。</a:t>
            </a:r>
          </a:p>
          <a:p>
            <a:pPr>
              <a:lnSpc>
                <a:spcPct val="120000"/>
              </a:lnSpc>
            </a:pP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知的財産の状況を公開可能な範囲で記載してください。</a:t>
            </a:r>
            <a:endParaRPr lang="en-US" altLang="ja-JP" sz="24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20000"/>
              </a:lnSpc>
            </a:pPr>
            <a:endParaRPr lang="en-US" altLang="ja-JP" sz="24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20000"/>
              </a:lnSpc>
            </a:pP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共願、ライセンス、共同研究等の関係で留意すべき点があれば記載してください。</a:t>
            </a:r>
            <a:endParaRPr lang="en-US" altLang="ja-JP" sz="24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20000"/>
              </a:lnSpc>
            </a:pPr>
            <a:endParaRPr lang="ja-JP" altLang="en-US" sz="24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20000"/>
              </a:lnSpc>
            </a:pP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今後の知的財産の獲得、整理の⽅向性を記載してください。</a:t>
            </a:r>
            <a:endParaRPr lang="en-US" altLang="ja-JP" sz="24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20000"/>
              </a:lnSpc>
            </a:pP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特に、獲得していない場合は、明確な⽅向性を記載してください。</a:t>
            </a:r>
            <a:endParaRPr kumimoji="1" lang="ja-JP" altLang="en-US" sz="20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" name="Freeform 24">
            <a:extLst>
              <a:ext uri="{FF2B5EF4-FFF2-40B4-BE49-F238E27FC236}">
                <a16:creationId xmlns:a16="http://schemas.microsoft.com/office/drawing/2014/main" id="{761EFC7F-8936-83BB-3D3B-816D91A87215}"/>
              </a:ext>
            </a:extLst>
          </p:cNvPr>
          <p:cNvSpPr/>
          <p:nvPr/>
        </p:nvSpPr>
        <p:spPr>
          <a:xfrm>
            <a:off x="10694907" y="174102"/>
            <a:ext cx="1300243" cy="558268"/>
          </a:xfrm>
          <a:custGeom>
            <a:avLst/>
            <a:gdLst/>
            <a:ahLst/>
            <a:cxnLst/>
            <a:rect l="l" t="t" r="r" b="b"/>
            <a:pathLst>
              <a:path w="7315686" h="2811560">
                <a:moveTo>
                  <a:pt x="0" y="0"/>
                </a:moveTo>
                <a:lnTo>
                  <a:pt x="7315686" y="0"/>
                </a:lnTo>
                <a:lnTo>
                  <a:pt x="7315686" y="2811560"/>
                </a:lnTo>
                <a:lnTo>
                  <a:pt x="0" y="2811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 t="-74349"/>
            </a:stretch>
          </a:blipFill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2580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3B676-CB53-6818-4388-13C39A4A3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DC59C92-B1D1-1E6C-AF96-9204BF431AB5}"/>
              </a:ext>
            </a:extLst>
          </p:cNvPr>
          <p:cNvSpPr/>
          <p:nvPr/>
        </p:nvSpPr>
        <p:spPr>
          <a:xfrm>
            <a:off x="0" y="0"/>
            <a:ext cx="12192000" cy="558268"/>
          </a:xfrm>
          <a:prstGeom prst="rect">
            <a:avLst/>
          </a:prstGeom>
          <a:gradFill flip="none" rotWithShape="1">
            <a:gsLst>
              <a:gs pos="99000">
                <a:schemeClr val="tx2">
                  <a:lumMod val="90000"/>
                  <a:lumOff val="10000"/>
                </a:schemeClr>
              </a:gs>
              <a:gs pos="32000">
                <a:schemeClr val="tx2">
                  <a:lumMod val="10000"/>
                  <a:lumOff val="90000"/>
                </a:schemeClr>
              </a:gs>
              <a:gs pos="1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B7ECF36-F56A-070F-3C44-010FFBEF4544}"/>
              </a:ext>
            </a:extLst>
          </p:cNvPr>
          <p:cNvSpPr txBox="1"/>
          <p:nvPr/>
        </p:nvSpPr>
        <p:spPr>
          <a:xfrm>
            <a:off x="206242" y="83904"/>
            <a:ext cx="333014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ja-JP" altLang="en-US" spc="244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事業⾯での優位性と市場性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77F4945-7103-9B50-F780-149938EA5486}"/>
              </a:ext>
            </a:extLst>
          </p:cNvPr>
          <p:cNvSpPr txBox="1"/>
          <p:nvPr/>
        </p:nvSpPr>
        <p:spPr>
          <a:xfrm>
            <a:off x="594512" y="1659772"/>
            <a:ext cx="11038688" cy="361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既存の製品、サービス、事業に対して、どのような差別化ができると</a:t>
            </a:r>
            <a:endParaRPr lang="en-US" altLang="ja-JP" sz="24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20000"/>
              </a:lnSpc>
            </a:pP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考えているかを記載してください。</a:t>
            </a:r>
            <a:endParaRPr lang="en-US" altLang="ja-JP" sz="24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20000"/>
              </a:lnSpc>
            </a:pP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現時点での競合先や代替⼿段との違いを記載してください。</a:t>
            </a:r>
            <a:endParaRPr lang="en-US" altLang="ja-JP" sz="24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20000"/>
              </a:lnSpc>
            </a:pPr>
            <a:endParaRPr lang="ja-JP" altLang="en-US" sz="24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20000"/>
              </a:lnSpc>
            </a:pP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想定する市場・顧客の範囲（ </a:t>
            </a:r>
            <a:r>
              <a:rPr lang="en-US" altLang="ja-JP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TAM / SAM / SOM </a:t>
            </a: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等）を記載してください。</a:t>
            </a:r>
            <a:endParaRPr lang="en-US" altLang="ja-JP" sz="24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20000"/>
              </a:lnSpc>
            </a:pPr>
            <a:endParaRPr lang="en-US" altLang="ja-JP" sz="24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20000"/>
              </a:lnSpc>
            </a:pP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厳密な数値精度までは求めませんが、</a:t>
            </a:r>
            <a:endParaRPr lang="en-US" altLang="ja-JP" sz="24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20000"/>
              </a:lnSpc>
            </a:pP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どの市場を狙うのかが分かるようにしてください。</a:t>
            </a:r>
            <a:endParaRPr kumimoji="1" lang="ja-JP" altLang="en-US" sz="20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" name="Freeform 24">
            <a:extLst>
              <a:ext uri="{FF2B5EF4-FFF2-40B4-BE49-F238E27FC236}">
                <a16:creationId xmlns:a16="http://schemas.microsoft.com/office/drawing/2014/main" id="{F68B14DD-125E-2B16-4D6D-7D28E65FF9DC}"/>
              </a:ext>
            </a:extLst>
          </p:cNvPr>
          <p:cNvSpPr/>
          <p:nvPr/>
        </p:nvSpPr>
        <p:spPr>
          <a:xfrm>
            <a:off x="10694907" y="174102"/>
            <a:ext cx="1300243" cy="558268"/>
          </a:xfrm>
          <a:custGeom>
            <a:avLst/>
            <a:gdLst/>
            <a:ahLst/>
            <a:cxnLst/>
            <a:rect l="l" t="t" r="r" b="b"/>
            <a:pathLst>
              <a:path w="7315686" h="2811560">
                <a:moveTo>
                  <a:pt x="0" y="0"/>
                </a:moveTo>
                <a:lnTo>
                  <a:pt x="7315686" y="0"/>
                </a:lnTo>
                <a:lnTo>
                  <a:pt x="7315686" y="2811560"/>
                </a:lnTo>
                <a:lnTo>
                  <a:pt x="0" y="2811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 t="-74349"/>
            </a:stretch>
          </a:blipFill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50964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F5E98-A659-E3DD-AA75-72B9526A3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562B365-34C9-C370-3226-5D777198B336}"/>
              </a:ext>
            </a:extLst>
          </p:cNvPr>
          <p:cNvSpPr/>
          <p:nvPr/>
        </p:nvSpPr>
        <p:spPr>
          <a:xfrm>
            <a:off x="0" y="0"/>
            <a:ext cx="12192000" cy="558268"/>
          </a:xfrm>
          <a:prstGeom prst="rect">
            <a:avLst/>
          </a:prstGeom>
          <a:gradFill flip="none" rotWithShape="1">
            <a:gsLst>
              <a:gs pos="99000">
                <a:schemeClr val="tx2">
                  <a:lumMod val="90000"/>
                  <a:lumOff val="10000"/>
                </a:schemeClr>
              </a:gs>
              <a:gs pos="32000">
                <a:schemeClr val="tx2">
                  <a:lumMod val="10000"/>
                  <a:lumOff val="90000"/>
                </a:schemeClr>
              </a:gs>
              <a:gs pos="1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6D29CB5-443D-7B82-6270-C7518D762940}"/>
              </a:ext>
            </a:extLst>
          </p:cNvPr>
          <p:cNvSpPr txBox="1"/>
          <p:nvPr/>
        </p:nvSpPr>
        <p:spPr>
          <a:xfrm>
            <a:off x="206242" y="83904"/>
            <a:ext cx="201952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ja-JP" altLang="en-US" spc="244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ビジネスモデル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FBAEAC4-700E-BCB9-B560-FFD52A4F4D1F}"/>
              </a:ext>
            </a:extLst>
          </p:cNvPr>
          <p:cNvSpPr txBox="1"/>
          <p:nvPr/>
        </p:nvSpPr>
        <p:spPr>
          <a:xfrm>
            <a:off x="594512" y="1659772"/>
            <a:ext cx="11038688" cy="51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誰に、何を、どのように提供して対価を得るのかを⽰してください。</a:t>
            </a:r>
            <a:endParaRPr kumimoji="1" lang="ja-JP" altLang="en-US" sz="20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" name="Freeform 24">
            <a:extLst>
              <a:ext uri="{FF2B5EF4-FFF2-40B4-BE49-F238E27FC236}">
                <a16:creationId xmlns:a16="http://schemas.microsoft.com/office/drawing/2014/main" id="{015A875D-C772-BD0F-42B3-B966D8B90DB8}"/>
              </a:ext>
            </a:extLst>
          </p:cNvPr>
          <p:cNvSpPr/>
          <p:nvPr/>
        </p:nvSpPr>
        <p:spPr>
          <a:xfrm>
            <a:off x="10694907" y="174102"/>
            <a:ext cx="1300243" cy="558268"/>
          </a:xfrm>
          <a:custGeom>
            <a:avLst/>
            <a:gdLst/>
            <a:ahLst/>
            <a:cxnLst/>
            <a:rect l="l" t="t" r="r" b="b"/>
            <a:pathLst>
              <a:path w="7315686" h="2811560">
                <a:moveTo>
                  <a:pt x="0" y="0"/>
                </a:moveTo>
                <a:lnTo>
                  <a:pt x="7315686" y="0"/>
                </a:lnTo>
                <a:lnTo>
                  <a:pt x="7315686" y="2811560"/>
                </a:lnTo>
                <a:lnTo>
                  <a:pt x="0" y="2811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 t="-74349"/>
            </a:stretch>
          </a:blipFill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03675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CA908-C8E2-20A0-3911-AD33AC2AF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B07957C-9A12-50A5-B82D-4B081BED83D1}"/>
              </a:ext>
            </a:extLst>
          </p:cNvPr>
          <p:cNvSpPr/>
          <p:nvPr/>
        </p:nvSpPr>
        <p:spPr>
          <a:xfrm>
            <a:off x="0" y="0"/>
            <a:ext cx="12192000" cy="558268"/>
          </a:xfrm>
          <a:prstGeom prst="rect">
            <a:avLst/>
          </a:prstGeom>
          <a:gradFill flip="none" rotWithShape="1">
            <a:gsLst>
              <a:gs pos="99000">
                <a:schemeClr val="tx2">
                  <a:lumMod val="90000"/>
                  <a:lumOff val="10000"/>
                </a:schemeClr>
              </a:gs>
              <a:gs pos="32000">
                <a:schemeClr val="tx2">
                  <a:lumMod val="10000"/>
                  <a:lumOff val="90000"/>
                </a:schemeClr>
              </a:gs>
              <a:gs pos="1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FBB726F-FF73-5FE0-2EE6-C9F6E3FBA077}"/>
              </a:ext>
            </a:extLst>
          </p:cNvPr>
          <p:cNvSpPr txBox="1"/>
          <p:nvPr/>
        </p:nvSpPr>
        <p:spPr>
          <a:xfrm>
            <a:off x="206242" y="83904"/>
            <a:ext cx="673430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ja-JP" altLang="en-US" spc="244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実施計画、マイルストン、</a:t>
            </a:r>
            <a:r>
              <a:rPr lang="en-US" altLang="ja-JP" spc="244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KUGAP</a:t>
            </a:r>
            <a:r>
              <a:rPr lang="ja-JP" altLang="en-US" spc="244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後に想定する次に展開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50D55C4-3267-1C53-5C83-459EF6F5F633}"/>
              </a:ext>
            </a:extLst>
          </p:cNvPr>
          <p:cNvSpPr txBox="1"/>
          <p:nvPr/>
        </p:nvSpPr>
        <p:spPr>
          <a:xfrm>
            <a:off x="594512" y="1659772"/>
            <a:ext cx="11845138" cy="2285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終了時にどのような状態を⽬指すのかを記載してください。</a:t>
            </a:r>
            <a:endParaRPr lang="en-US" altLang="ja-JP" sz="24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20000"/>
              </a:lnSpc>
            </a:pPr>
            <a:endParaRPr lang="ja-JP" altLang="en-US" sz="24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20000"/>
              </a:lnSpc>
            </a:pPr>
            <a:r>
              <a:rPr lang="en-US" altLang="ja-JP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KUGAP</a:t>
            </a: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期間中に何を⾏うのか、主な活動を記載してください。</a:t>
            </a:r>
            <a:endParaRPr lang="en-US" altLang="ja-JP" sz="24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20000"/>
              </a:lnSpc>
            </a:pP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その際に、主なマイルストン（どの時点で何を達成したいか）を⽰してください。</a:t>
            </a:r>
          </a:p>
          <a:p>
            <a:pPr>
              <a:lnSpc>
                <a:spcPct val="120000"/>
              </a:lnSpc>
            </a:pP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また、</a:t>
            </a:r>
            <a:r>
              <a:rPr lang="en-US" altLang="ja-JP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KUGAP</a:t>
            </a: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後に想定する次の展開を簡潔に記載してください</a:t>
            </a:r>
            <a:endParaRPr kumimoji="1" lang="ja-JP" altLang="en-US" sz="20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" name="Freeform 24">
            <a:extLst>
              <a:ext uri="{FF2B5EF4-FFF2-40B4-BE49-F238E27FC236}">
                <a16:creationId xmlns:a16="http://schemas.microsoft.com/office/drawing/2014/main" id="{2B226AC8-4360-B1BF-84C9-77F774025475}"/>
              </a:ext>
            </a:extLst>
          </p:cNvPr>
          <p:cNvSpPr/>
          <p:nvPr/>
        </p:nvSpPr>
        <p:spPr>
          <a:xfrm>
            <a:off x="10694907" y="174102"/>
            <a:ext cx="1300243" cy="558268"/>
          </a:xfrm>
          <a:custGeom>
            <a:avLst/>
            <a:gdLst/>
            <a:ahLst/>
            <a:cxnLst/>
            <a:rect l="l" t="t" r="r" b="b"/>
            <a:pathLst>
              <a:path w="7315686" h="2811560">
                <a:moveTo>
                  <a:pt x="0" y="0"/>
                </a:moveTo>
                <a:lnTo>
                  <a:pt x="7315686" y="0"/>
                </a:lnTo>
                <a:lnTo>
                  <a:pt x="7315686" y="2811560"/>
                </a:lnTo>
                <a:lnTo>
                  <a:pt x="0" y="2811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 t="-74349"/>
            </a:stretch>
          </a:blipFill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37364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7E5BF-6C58-AF36-42DC-91DBFDE87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61DAF15-B24D-30F6-F396-1AF8F01CDE26}"/>
              </a:ext>
            </a:extLst>
          </p:cNvPr>
          <p:cNvSpPr/>
          <p:nvPr/>
        </p:nvSpPr>
        <p:spPr>
          <a:xfrm>
            <a:off x="0" y="0"/>
            <a:ext cx="12192000" cy="558268"/>
          </a:xfrm>
          <a:prstGeom prst="rect">
            <a:avLst/>
          </a:prstGeom>
          <a:gradFill flip="none" rotWithShape="1">
            <a:gsLst>
              <a:gs pos="99000">
                <a:schemeClr val="tx2">
                  <a:lumMod val="90000"/>
                  <a:lumOff val="10000"/>
                </a:schemeClr>
              </a:gs>
              <a:gs pos="32000">
                <a:schemeClr val="tx2">
                  <a:lumMod val="10000"/>
                  <a:lumOff val="90000"/>
                </a:schemeClr>
              </a:gs>
              <a:gs pos="1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F309707-60EC-9266-BCCE-D2143121C511}"/>
              </a:ext>
            </a:extLst>
          </p:cNvPr>
          <p:cNvSpPr txBox="1"/>
          <p:nvPr/>
        </p:nvSpPr>
        <p:spPr>
          <a:xfrm>
            <a:off x="206242" y="83904"/>
            <a:ext cx="123315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ja-JP" altLang="en-US" spc="244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資⾦使途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80C329A-E4E0-987D-186F-B5CE16036E9A}"/>
              </a:ext>
            </a:extLst>
          </p:cNvPr>
          <p:cNvSpPr txBox="1"/>
          <p:nvPr/>
        </p:nvSpPr>
        <p:spPr>
          <a:xfrm>
            <a:off x="822821" y="5182805"/>
            <a:ext cx="11038688" cy="956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主な資⾦使途を費⽬別に記載してください。</a:t>
            </a:r>
            <a:endParaRPr lang="en-US" altLang="ja-JP" sz="24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20000"/>
              </a:lnSpc>
            </a:pP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⾏が不⾜する場合は追加してください。</a:t>
            </a:r>
            <a:endParaRPr kumimoji="1" lang="ja-JP" altLang="en-US" sz="20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C578E703-7833-0428-0795-950AEFB5E8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578213"/>
              </p:ext>
            </p:extLst>
          </p:nvPr>
        </p:nvGraphicFramePr>
        <p:xfrm>
          <a:off x="654050" y="764532"/>
          <a:ext cx="10750550" cy="4117605"/>
        </p:xfrm>
        <a:graphic>
          <a:graphicData uri="http://schemas.openxmlformats.org/drawingml/2006/table">
            <a:tbl>
              <a:tblPr/>
              <a:tblGrid>
                <a:gridCol w="1735983">
                  <a:extLst>
                    <a:ext uri="{9D8B030D-6E8A-4147-A177-3AD203B41FA5}">
                      <a16:colId xmlns:a16="http://schemas.microsoft.com/office/drawing/2014/main" val="635527800"/>
                    </a:ext>
                  </a:extLst>
                </a:gridCol>
                <a:gridCol w="2609688">
                  <a:extLst>
                    <a:ext uri="{9D8B030D-6E8A-4147-A177-3AD203B41FA5}">
                      <a16:colId xmlns:a16="http://schemas.microsoft.com/office/drawing/2014/main" val="3178494752"/>
                    </a:ext>
                  </a:extLst>
                </a:gridCol>
                <a:gridCol w="6404879">
                  <a:extLst>
                    <a:ext uri="{9D8B030D-6E8A-4147-A177-3AD203B41FA5}">
                      <a16:colId xmlns:a16="http://schemas.microsoft.com/office/drawing/2014/main" val="4246982631"/>
                    </a:ext>
                  </a:extLst>
                </a:gridCol>
              </a:tblGrid>
              <a:tr h="407504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dirty="0">
                          <a:solidFill>
                            <a:schemeClr val="bg1"/>
                          </a:solidFill>
                        </a:rPr>
                        <a:t>費目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642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dirty="0">
                          <a:solidFill>
                            <a:schemeClr val="bg1"/>
                          </a:solidFill>
                        </a:rPr>
                        <a:t>予算希望額（単位：千円）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642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dirty="0">
                          <a:solidFill>
                            <a:schemeClr val="bg1"/>
                          </a:solidFill>
                        </a:rPr>
                        <a:t>主な資金使途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642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873165"/>
                  </a:ext>
                </a:extLst>
              </a:tr>
              <a:tr h="407504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8540803"/>
                  </a:ext>
                </a:extLst>
              </a:tr>
              <a:tr h="450069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7763133"/>
                  </a:ext>
                </a:extLst>
              </a:tr>
              <a:tr h="407504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818773"/>
                  </a:ext>
                </a:extLst>
              </a:tr>
              <a:tr h="407504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278718"/>
                  </a:ext>
                </a:extLst>
              </a:tr>
              <a:tr h="407504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147784"/>
                  </a:ext>
                </a:extLst>
              </a:tr>
              <a:tr h="407504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632551"/>
                  </a:ext>
                </a:extLst>
              </a:tr>
              <a:tr h="407504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8883461"/>
                  </a:ext>
                </a:extLst>
              </a:tr>
              <a:tr h="407504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2926509"/>
                  </a:ext>
                </a:extLst>
              </a:tr>
              <a:tr h="407504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dirty="0">
                          <a:solidFill>
                            <a:schemeClr val="bg1"/>
                          </a:solidFill>
                        </a:rPr>
                        <a:t>合計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642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endParaRPr kumimoji="1" lang="ja-JP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642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BIZ UDPゴシック"/>
                          <a:ea typeface="BIZ UDPゴシック"/>
                        </a:defRPr>
                      </a:lvl9pPr>
                    </a:lstStyle>
                    <a:p>
                      <a:pPr algn="ctr"/>
                      <a:endParaRPr kumimoji="1" lang="ja-JP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642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162609"/>
                  </a:ext>
                </a:extLst>
              </a:tr>
            </a:tbl>
          </a:graphicData>
        </a:graphic>
      </p:graphicFrame>
      <p:sp>
        <p:nvSpPr>
          <p:cNvPr id="4" name="Freeform 24">
            <a:extLst>
              <a:ext uri="{FF2B5EF4-FFF2-40B4-BE49-F238E27FC236}">
                <a16:creationId xmlns:a16="http://schemas.microsoft.com/office/drawing/2014/main" id="{5061E072-6CFA-AACD-FE8B-3C43949A03E7}"/>
              </a:ext>
            </a:extLst>
          </p:cNvPr>
          <p:cNvSpPr/>
          <p:nvPr/>
        </p:nvSpPr>
        <p:spPr>
          <a:xfrm>
            <a:off x="10694907" y="174102"/>
            <a:ext cx="1300243" cy="558268"/>
          </a:xfrm>
          <a:custGeom>
            <a:avLst/>
            <a:gdLst/>
            <a:ahLst/>
            <a:cxnLst/>
            <a:rect l="l" t="t" r="r" b="b"/>
            <a:pathLst>
              <a:path w="7315686" h="2811560">
                <a:moveTo>
                  <a:pt x="0" y="0"/>
                </a:moveTo>
                <a:lnTo>
                  <a:pt x="7315686" y="0"/>
                </a:lnTo>
                <a:lnTo>
                  <a:pt x="7315686" y="2811560"/>
                </a:lnTo>
                <a:lnTo>
                  <a:pt x="0" y="2811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 t="-74349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1B04C56-B875-9CF2-5C06-4E2497F4A730}"/>
              </a:ext>
            </a:extLst>
          </p:cNvPr>
          <p:cNvSpPr txBox="1"/>
          <p:nvPr/>
        </p:nvSpPr>
        <p:spPr>
          <a:xfrm>
            <a:off x="822821" y="6206418"/>
            <a:ext cx="8445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※</a:t>
            </a:r>
            <a:r>
              <a:rPr kumimoji="1" lang="ja-JP" altLang="en-US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費目は研究費ハンドブックの記載内容に基づき、記載してください。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667309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71179-8B42-9DEE-D8BC-59C8F6118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D906A74-9590-8DDE-BEFB-5ADA8187EF6D}"/>
              </a:ext>
            </a:extLst>
          </p:cNvPr>
          <p:cNvSpPr/>
          <p:nvPr/>
        </p:nvSpPr>
        <p:spPr>
          <a:xfrm>
            <a:off x="0" y="0"/>
            <a:ext cx="12192000" cy="558268"/>
          </a:xfrm>
          <a:prstGeom prst="rect">
            <a:avLst/>
          </a:prstGeom>
          <a:gradFill flip="none" rotWithShape="1">
            <a:gsLst>
              <a:gs pos="99000">
                <a:schemeClr val="tx2">
                  <a:lumMod val="90000"/>
                  <a:lumOff val="10000"/>
                </a:schemeClr>
              </a:gs>
              <a:gs pos="32000">
                <a:schemeClr val="tx2">
                  <a:lumMod val="10000"/>
                  <a:lumOff val="90000"/>
                </a:schemeClr>
              </a:gs>
              <a:gs pos="1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EDF194E-0483-D29D-609F-DA1B46ED041F}"/>
              </a:ext>
            </a:extLst>
          </p:cNvPr>
          <p:cNvSpPr txBox="1"/>
          <p:nvPr/>
        </p:nvSpPr>
        <p:spPr>
          <a:xfrm>
            <a:off x="206242" y="83904"/>
            <a:ext cx="123315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ja-JP" altLang="en-US" spc="244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補⾜事項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766DFF4-C08B-5636-C4BF-66AC48DEC538}"/>
              </a:ext>
            </a:extLst>
          </p:cNvPr>
          <p:cNvSpPr txBox="1"/>
          <p:nvPr/>
        </p:nvSpPr>
        <p:spPr>
          <a:xfrm>
            <a:off x="594512" y="1659772"/>
            <a:ext cx="11038688" cy="51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補⾜事項がなければ本ページは削除してください。</a:t>
            </a:r>
            <a:endParaRPr kumimoji="1" lang="ja-JP" altLang="en-US" sz="2000" dirty="0">
              <a:solidFill>
                <a:schemeClr val="tx2">
                  <a:lumMod val="75000"/>
                  <a:lumOff val="25000"/>
                </a:schemeClr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" name="Freeform 24">
            <a:extLst>
              <a:ext uri="{FF2B5EF4-FFF2-40B4-BE49-F238E27FC236}">
                <a16:creationId xmlns:a16="http://schemas.microsoft.com/office/drawing/2014/main" id="{0DB120E4-A6C4-0C10-B35C-A188CD8A2561}"/>
              </a:ext>
            </a:extLst>
          </p:cNvPr>
          <p:cNvSpPr/>
          <p:nvPr/>
        </p:nvSpPr>
        <p:spPr>
          <a:xfrm>
            <a:off x="10694907" y="174102"/>
            <a:ext cx="1300243" cy="558268"/>
          </a:xfrm>
          <a:custGeom>
            <a:avLst/>
            <a:gdLst/>
            <a:ahLst/>
            <a:cxnLst/>
            <a:rect l="l" t="t" r="r" b="b"/>
            <a:pathLst>
              <a:path w="7315686" h="2811560">
                <a:moveTo>
                  <a:pt x="0" y="0"/>
                </a:moveTo>
                <a:lnTo>
                  <a:pt x="7315686" y="0"/>
                </a:lnTo>
                <a:lnTo>
                  <a:pt x="7315686" y="2811560"/>
                </a:lnTo>
                <a:lnTo>
                  <a:pt x="0" y="28115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 t="-74349"/>
            </a:stretch>
          </a:blipFill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12041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519</Words>
  <Application>Microsoft Office PowerPoint</Application>
  <PresentationFormat>ワイド画面</PresentationFormat>
  <Paragraphs>56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5" baseType="lpstr">
      <vt:lpstr>UD デジタル 教科書体 N-B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MOMEKI Kohei</dc:creator>
  <cp:lastModifiedBy>MOMEKI Kohei</cp:lastModifiedBy>
  <cp:revision>2</cp:revision>
  <dcterms:created xsi:type="dcterms:W3CDTF">2026-09-29T07:16:09Z</dcterms:created>
  <dcterms:modified xsi:type="dcterms:W3CDTF">2026-09-30T04:24:28Z</dcterms:modified>
</cp:coreProperties>
</file>