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1866" y="54"/>
      </p:cViewPr>
      <p:guideLst>
        <p:guide orient="horz" pos="318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73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5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5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38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0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8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1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37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7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81EE9-BA92-40AD-99FC-CEC28B8CE663}" type="datetimeFigureOut">
              <a:rPr kumimoji="1" lang="ja-JP" altLang="en-US" smtClean="0"/>
              <a:t>2024/9/21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A6CB-1C58-4E1D-AA37-C568F842B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4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98404" y="489833"/>
            <a:ext cx="3909191" cy="77043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こころのセルフケア</a:t>
            </a:r>
            <a:endParaRPr kumimoji="1" lang="ja-JP" altLang="en-US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749251" y="2755408"/>
            <a:ext cx="5407495" cy="333134"/>
            <a:chOff x="1536430" y="3037616"/>
            <a:chExt cx="3544656" cy="218372"/>
          </a:xfrm>
        </p:grpSpPr>
        <p:sp>
          <p:nvSpPr>
            <p:cNvPr id="13" name="角丸四角形 12"/>
            <p:cNvSpPr/>
            <p:nvPr/>
          </p:nvSpPr>
          <p:spPr>
            <a:xfrm>
              <a:off x="1536430" y="3060966"/>
              <a:ext cx="944042" cy="195022"/>
            </a:xfrm>
            <a:prstGeom prst="roundRect">
              <a:avLst/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38" dirty="0"/>
                <a:t>プログラム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3351048" y="3037616"/>
              <a:ext cx="1730038" cy="197173"/>
            </a:xfrm>
            <a:prstGeom prst="roundRect">
              <a:avLst/>
            </a:prstGeom>
            <a:solidFill>
              <a:srgbClr val="FF99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38" dirty="0"/>
                <a:t>お申し込み後の流れ</a:t>
              </a: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965508" y="1522392"/>
            <a:ext cx="4928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2">
                    <a:lumMod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日々の生活のなかで、ちょっとした出来事から大きくストレスを感じることまで</a:t>
            </a:r>
            <a:r>
              <a:rPr kumimoji="1" lang="ja-JP" altLang="en-US" sz="1100" dirty="0" err="1">
                <a:solidFill>
                  <a:schemeClr val="bg2">
                    <a:lumMod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、、</a:t>
            </a:r>
            <a:r>
              <a:rPr kumimoji="1" lang="ja-JP" altLang="en-US" sz="1100" dirty="0">
                <a:solidFill>
                  <a:schemeClr val="bg2">
                    <a:lumMod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“なんだかしんどいな・・・”と思うことはありませんか。</a:t>
            </a:r>
            <a:endParaRPr kumimoji="1" lang="en-US" altLang="ja-JP" sz="1100" dirty="0">
              <a:solidFill>
                <a:schemeClr val="bg2">
                  <a:lumMod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sz="1050" dirty="0">
              <a:solidFill>
                <a:schemeClr val="bg2">
                  <a:lumMod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050" dirty="0">
                <a:latin typeface="+mj-ea"/>
                <a:ea typeface="+mj-ea"/>
              </a:rPr>
              <a:t>そもそもストレスとはなんなのか、自分にどんなことが起こっているのか、</a:t>
            </a:r>
            <a:r>
              <a:rPr kumimoji="1" lang="en-US" altLang="ja-JP" sz="1050" dirty="0" err="1">
                <a:latin typeface="+mj-ea"/>
                <a:ea typeface="+mj-ea"/>
              </a:rPr>
              <a:t>etc</a:t>
            </a:r>
            <a:r>
              <a:rPr kumimoji="1" lang="ja-JP" altLang="en-US" sz="1050" dirty="0">
                <a:latin typeface="+mj-ea"/>
                <a:ea typeface="+mj-ea"/>
              </a:rPr>
              <a:t>・・・自分を知ることで予防できたり、早めに対処できることがあるかもしれません。そんなことを一緒に考えてみませんか♪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52999" y="3154064"/>
            <a:ext cx="2493033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お電話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にて、事前説明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のご予約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事前説明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にお越しいただく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↓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当日、ご来室ください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4401" y="3164178"/>
            <a:ext cx="2159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こころの健康について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交流・質問タイム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84401" y="4091678"/>
            <a:ext cx="5472345" cy="2694661"/>
          </a:xfrm>
          <a:prstGeom prst="roundRect">
            <a:avLst/>
          </a:prstGeom>
          <a:noFill/>
          <a:ln>
            <a:solidFill>
              <a:srgbClr val="F40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1045110" y="4143535"/>
            <a:ext cx="4535091" cy="207769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sz="1000" dirty="0">
                <a:latin typeface="+mn-ea"/>
              </a:rPr>
              <a:t>：セルフケアに興味のある方ならどなたでも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r>
              <a:rPr lang="ja-JP" altLang="en-US" sz="1000" dirty="0">
                <a:latin typeface="+mn-ea"/>
              </a:rPr>
              <a:t>：</a:t>
            </a:r>
            <a:r>
              <a:rPr lang="ja-JP" altLang="en-US" sz="1000" b="1" dirty="0">
                <a:latin typeface="+mn-ea"/>
              </a:rPr>
              <a:t>２０２５年２月１５日</a:t>
            </a:r>
            <a:r>
              <a:rPr lang="en-US" altLang="ja-JP" sz="1000" b="1" dirty="0">
                <a:latin typeface="+mn-ea"/>
              </a:rPr>
              <a:t>(</a:t>
            </a:r>
            <a:r>
              <a:rPr lang="ja-JP" altLang="en-US" sz="1000" b="1" dirty="0">
                <a:latin typeface="+mn-ea"/>
              </a:rPr>
              <a:t>土</a:t>
            </a:r>
            <a:r>
              <a:rPr lang="en-US" altLang="ja-JP" sz="1000" b="1" dirty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ja-JP" altLang="en-US" sz="1000" b="1" dirty="0">
                <a:latin typeface="+mn-ea"/>
              </a:rPr>
              <a:t>    　　　１３時～１４時３０分</a:t>
            </a:r>
            <a:endParaRPr lang="en-US" altLang="ja-JP" sz="1000" b="1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lang="ja-JP" altLang="en-US" sz="1000" dirty="0">
                <a:latin typeface="+mn-ea"/>
              </a:rPr>
              <a:t>：関西大学心理臨床センター　千里山カウンセリングルーム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ja-JP" altLang="en-US" sz="1000" dirty="0">
                <a:latin typeface="+mn-ea"/>
              </a:rPr>
              <a:t>：５名程度   </a:t>
            </a:r>
            <a:r>
              <a:rPr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定員を超えた場合には抽選となります。</a:t>
            </a:r>
            <a:endParaRPr lang="en-US" altLang="ja-JP" sz="900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参加費</a:t>
            </a:r>
            <a:r>
              <a:rPr lang="ja-JP" altLang="en-US" sz="1000" dirty="0">
                <a:latin typeface="+mn-ea"/>
              </a:rPr>
              <a:t>：１，０００円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申込方法</a:t>
            </a:r>
            <a:r>
              <a:rPr lang="ja-JP" altLang="en-US" sz="1000" dirty="0">
                <a:latin typeface="+mn-ea"/>
              </a:rPr>
              <a:t>：関西大学心理臨床センターまでお電話ください。</a:t>
            </a:r>
            <a:endParaRPr lang="en-US" altLang="ja-JP" sz="1000" dirty="0">
              <a:latin typeface="+mn-ea"/>
            </a:endParaRPr>
          </a:p>
          <a:p>
            <a:pPr marL="0" indent="0">
              <a:buNone/>
            </a:pPr>
            <a:r>
              <a:rPr lang="ja-JP" altLang="en-US" sz="1000" dirty="0">
                <a:latin typeface="+mn-ea"/>
              </a:rPr>
              <a:t>    　　　　   受付　月曜～土曜 </a:t>
            </a:r>
            <a:r>
              <a:rPr lang="en-US" altLang="ja-JP" sz="1000" dirty="0">
                <a:latin typeface="+mn-ea"/>
              </a:rPr>
              <a:t>9</a:t>
            </a:r>
            <a:r>
              <a:rPr lang="ja-JP" altLang="en-US" sz="1000" dirty="0">
                <a:latin typeface="+mn-ea"/>
              </a:rPr>
              <a:t>時</a:t>
            </a:r>
            <a:r>
              <a:rPr lang="en-US" altLang="ja-JP" sz="1000" dirty="0">
                <a:latin typeface="+mn-ea"/>
              </a:rPr>
              <a:t>30</a:t>
            </a:r>
            <a:r>
              <a:rPr lang="ja-JP" altLang="en-US" sz="1000" dirty="0">
                <a:latin typeface="+mn-ea"/>
              </a:rPr>
              <a:t>分～</a:t>
            </a:r>
            <a:r>
              <a:rPr lang="en-US" altLang="ja-JP" sz="1000" dirty="0">
                <a:latin typeface="+mn-ea"/>
              </a:rPr>
              <a:t>17</a:t>
            </a:r>
            <a:r>
              <a:rPr lang="ja-JP" altLang="en-US" sz="1000" dirty="0">
                <a:latin typeface="+mn-ea"/>
              </a:rPr>
              <a:t>時</a:t>
            </a:r>
            <a:r>
              <a:rPr lang="en-US" altLang="ja-JP" sz="1000" dirty="0">
                <a:latin typeface="+mn-ea"/>
              </a:rPr>
              <a:t>30</a:t>
            </a:r>
            <a:r>
              <a:rPr lang="ja-JP" altLang="en-US" sz="1000" dirty="0">
                <a:latin typeface="+mn-ea"/>
              </a:rPr>
              <a:t>分</a:t>
            </a:r>
            <a:endParaRPr lang="en-US" altLang="ja-JP" sz="1000" dirty="0">
              <a:latin typeface="+mn-ea"/>
            </a:endParaRPr>
          </a:p>
          <a:p>
            <a:pPr marL="0" indent="0">
              <a:buNone/>
            </a:pPr>
            <a:r>
              <a:rPr lang="ja-JP" altLang="en-US" sz="1000" dirty="0">
                <a:latin typeface="+mn-ea"/>
              </a:rPr>
              <a:t>   　　　　 「グループワーク申し込み」とおっしゃってください。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締め切り</a:t>
            </a:r>
            <a:r>
              <a:rPr lang="ja-JP" altLang="en-US" sz="1000" dirty="0">
                <a:latin typeface="+mn-ea"/>
              </a:rPr>
              <a:t>：</a:t>
            </a:r>
            <a:r>
              <a:rPr lang="en-US" altLang="ja-JP" sz="1000" dirty="0">
                <a:latin typeface="+mn-ea"/>
              </a:rPr>
              <a:t>2024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12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23</a:t>
            </a:r>
            <a:r>
              <a:rPr lang="ja-JP" altLang="en-US" sz="1000" dirty="0">
                <a:latin typeface="+mn-ea"/>
              </a:rPr>
              <a:t>日</a:t>
            </a:r>
            <a:r>
              <a:rPr lang="en-US" altLang="ja-JP" sz="1000" dirty="0">
                <a:latin typeface="+mn-ea"/>
              </a:rPr>
              <a:t>(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)</a:t>
            </a:r>
            <a:r>
              <a:rPr lang="ja-JP" altLang="en-US" sz="1000" dirty="0">
                <a:latin typeface="+mn-ea"/>
              </a:rPr>
              <a:t>まで</a:t>
            </a:r>
            <a:r>
              <a:rPr lang="ja-JP" altLang="en-US" sz="900" dirty="0">
                <a:latin typeface="+mn-ea"/>
              </a:rPr>
              <a:t>　　　　　　</a:t>
            </a:r>
            <a:endParaRPr lang="en-US" altLang="ja-JP" sz="900" dirty="0">
              <a:latin typeface="+mn-ea"/>
            </a:endParaRPr>
          </a:p>
          <a:p>
            <a:pPr marL="0" indent="0">
              <a:buNone/>
            </a:pPr>
            <a:r>
              <a:rPr lang="ja-JP" altLang="en-US" sz="900" dirty="0">
                <a:latin typeface="+mn-ea"/>
              </a:rPr>
              <a:t>    　　　　　　</a:t>
            </a:r>
            <a:r>
              <a:rPr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当日までに一度事前説明</a:t>
            </a:r>
            <a:r>
              <a:rPr lang="en-US" altLang="ja-JP" sz="900" dirty="0">
                <a:latin typeface="+mn-ea"/>
              </a:rPr>
              <a:t>(</a:t>
            </a:r>
            <a:r>
              <a:rPr lang="ja-JP" altLang="en-US" sz="900" dirty="0">
                <a:latin typeface="+mn-ea"/>
              </a:rPr>
              <a:t>無料</a:t>
            </a:r>
            <a:r>
              <a:rPr lang="en-US" altLang="ja-JP" sz="900" dirty="0">
                <a:latin typeface="+mn-ea"/>
              </a:rPr>
              <a:t>)</a:t>
            </a:r>
            <a:r>
              <a:rPr lang="ja-JP" altLang="en-US" sz="900" dirty="0">
                <a:latin typeface="+mn-ea"/>
              </a:rPr>
              <a:t>にお越しいただきます。</a:t>
            </a:r>
            <a:r>
              <a:rPr lang="ja-JP" altLang="en-US" sz="1000" dirty="0">
                <a:latin typeface="+mn-ea"/>
              </a:rPr>
              <a:t>　</a:t>
            </a:r>
            <a:endParaRPr lang="en-US" altLang="ja-JP" sz="1600" dirty="0"/>
          </a:p>
          <a:p>
            <a:endParaRPr lang="en-US" altLang="ja-JP" sz="16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88" y="9364439"/>
            <a:ext cx="5555808" cy="388907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932051" y="8062808"/>
            <a:ext cx="5106363" cy="1343496"/>
            <a:chOff x="1079767" y="8045423"/>
            <a:chExt cx="4260494" cy="1120946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9767" y="8051847"/>
              <a:ext cx="1277985" cy="1114522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80472" y="8045423"/>
              <a:ext cx="2848222" cy="401228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55602" y="8285962"/>
              <a:ext cx="2095301" cy="307113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6900" y="8583735"/>
              <a:ext cx="2833361" cy="569645"/>
            </a:xfrm>
            <a:prstGeom prst="rect">
              <a:avLst/>
            </a:prstGeom>
          </p:spPr>
        </p:pic>
      </p:grpSp>
      <p:grpSp>
        <p:nvGrpSpPr>
          <p:cNvPr id="11" name="グループ化 10"/>
          <p:cNvGrpSpPr/>
          <p:nvPr/>
        </p:nvGrpSpPr>
        <p:grpSpPr>
          <a:xfrm>
            <a:off x="2376822" y="6802834"/>
            <a:ext cx="1854362" cy="1332381"/>
            <a:chOff x="2350653" y="6784032"/>
            <a:chExt cx="1880531" cy="1351184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350653" y="6784032"/>
              <a:ext cx="1037034" cy="1351184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75323" y="6812733"/>
              <a:ext cx="1055861" cy="1313259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228241" y="229074"/>
            <a:ext cx="6401518" cy="1291954"/>
            <a:chOff x="777932" y="839911"/>
            <a:chExt cx="5272883" cy="1064173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7932" y="839911"/>
              <a:ext cx="1099920" cy="1064173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011381" y="883445"/>
              <a:ext cx="1039434" cy="1002145"/>
            </a:xfrm>
            <a:prstGeom prst="rect">
              <a:avLst/>
            </a:prstGeom>
          </p:spPr>
        </p:pic>
      </p:grpSp>
      <p:pic>
        <p:nvPicPr>
          <p:cNvPr id="25" name="図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34215" y="6860342"/>
            <a:ext cx="1245986" cy="1281585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5033" y="6802835"/>
            <a:ext cx="1267044" cy="126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273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HGS創英角ﾎﾟｯﾌﾟ体</vt:lpstr>
      <vt:lpstr>HG創英角ﾎﾟｯﾌﾟ体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こころのセルフケア</vt:lpstr>
    </vt:vector>
  </TitlesOfParts>
  <Company>関西大学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こころのセルフケア</dc:title>
  <dc:creator>x198011</dc:creator>
  <cp:lastModifiedBy>関西大学</cp:lastModifiedBy>
  <cp:revision>1</cp:revision>
  <dcterms:created xsi:type="dcterms:W3CDTF">2024-09-02T01:25:35Z</dcterms:created>
  <dcterms:modified xsi:type="dcterms:W3CDTF">2024-09-21T05:53:29Z</dcterms:modified>
</cp:coreProperties>
</file>