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sldIdLst>
    <p:sldId id="259" r:id="rId2"/>
  </p:sldIdLst>
  <p:sldSz cx="7775575" cy="10907713"/>
  <p:notesSz cx="6794500" cy="9925050"/>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96">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FF5050"/>
    <a:srgbClr val="FF9933"/>
    <a:srgbClr val="F0F4FA"/>
    <a:srgbClr val="E8EEF8"/>
    <a:srgbClr val="203864"/>
    <a:srgbClr val="EE0000"/>
    <a:srgbClr val="FFFF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6" d="100"/>
          <a:sy n="56" d="100"/>
        </p:scale>
        <p:origin x="1026" y="42"/>
      </p:cViewPr>
      <p:guideLst>
        <p:guide orient="horz" pos="3896"/>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283" cy="49797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8645" y="0"/>
            <a:ext cx="2944283" cy="497976"/>
          </a:xfrm>
          <a:prstGeom prst="rect">
            <a:avLst/>
          </a:prstGeom>
        </p:spPr>
        <p:txBody>
          <a:bodyPr vert="horz" lIns="91440" tIns="45720" rIns="91440" bIns="45720" rtlCol="0"/>
          <a:lstStyle>
            <a:lvl1pPr algn="r">
              <a:defRPr sz="1200"/>
            </a:lvl1pPr>
          </a:lstStyle>
          <a:p>
            <a:fld id="{70F99883-74AE-4A2C-81B7-5B86A08198C0}" type="datetimeFigureOut">
              <a:rPr kumimoji="1" lang="ja-JP" altLang="en-US" smtClean="0"/>
              <a:t>2014/10/22</a:t>
            </a:fld>
            <a:endParaRPr kumimoji="1" lang="ja-JP" altLang="en-US"/>
          </a:p>
        </p:txBody>
      </p:sp>
      <p:sp>
        <p:nvSpPr>
          <p:cNvPr id="4" name="スライド イメージ プレースホルダー 3"/>
          <p:cNvSpPr>
            <a:spLocks noGrp="1" noRot="1" noChangeAspect="1"/>
          </p:cNvSpPr>
          <p:nvPr>
            <p:ph type="sldImg" idx="2"/>
          </p:nvPr>
        </p:nvSpPr>
        <p:spPr>
          <a:xfrm>
            <a:off x="2203450" y="1239838"/>
            <a:ext cx="2387600" cy="335121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431"/>
            <a:ext cx="5435600" cy="3907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7076"/>
            <a:ext cx="2944283" cy="4979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8645" y="9427076"/>
            <a:ext cx="2944283" cy="497975"/>
          </a:xfrm>
          <a:prstGeom prst="rect">
            <a:avLst/>
          </a:prstGeom>
        </p:spPr>
        <p:txBody>
          <a:bodyPr vert="horz" lIns="91440" tIns="45720" rIns="91440" bIns="45720"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smtClean="0"/>
              <a:t>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10/22/2014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10/22/2014</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73" y="-1"/>
            <a:ext cx="7775575" cy="10907713"/>
          </a:xfrm>
          <a:prstGeom prst="rect">
            <a:avLst/>
          </a:prstGeom>
          <a:solidFill>
            <a:srgbClr val="66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attFill prst="pct90">
                <a:fgClr>
                  <a:srgbClr val="002060"/>
                </a:fgClr>
                <a:bgClr>
                  <a:schemeClr val="bg1"/>
                </a:bgClr>
              </a:pattFill>
            </a:endParaRPr>
          </a:p>
        </p:txBody>
      </p:sp>
      <p:sp>
        <p:nvSpPr>
          <p:cNvPr id="13" name="テキスト ボックス 17"/>
          <p:cNvSpPr txBox="1"/>
          <p:nvPr/>
        </p:nvSpPr>
        <p:spPr>
          <a:xfrm>
            <a:off x="1172" y="371194"/>
            <a:ext cx="7775576" cy="1292662"/>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gn="ctr"/>
            <a:r>
              <a:rPr lang="ja-JP" altLang="en-US" sz="2400" b="1" dirty="0" smtClean="0">
                <a:solidFill>
                  <a:schemeClr val="bg1"/>
                </a:solidFill>
                <a:latin typeface="メイリオ" panose="020B0604030504040204" pitchFamily="50" charset="-128"/>
                <a:ea typeface="メイリオ" panose="020B0604030504040204" pitchFamily="50" charset="-128"/>
              </a:rPr>
              <a:t>特任外国語講師による</a:t>
            </a:r>
            <a:endParaRPr lang="en-US" altLang="ja-JP" sz="2400" b="1" dirty="0" smtClean="0">
              <a:solidFill>
                <a:schemeClr val="bg1"/>
              </a:solidFill>
              <a:latin typeface="メイリオ" panose="020B0604030504040204" pitchFamily="50" charset="-128"/>
              <a:ea typeface="メイリオ" panose="020B0604030504040204" pitchFamily="50" charset="-128"/>
            </a:endParaRPr>
          </a:p>
          <a:p>
            <a:pPr algn="ctr"/>
            <a:endParaRPr lang="ja-JP" altLang="en-US" sz="5400" b="1" dirty="0">
              <a:solidFill>
                <a:schemeClr val="bg1"/>
              </a:solidFill>
              <a:latin typeface="メイリオ" panose="020B0604030504040204" pitchFamily="50" charset="-128"/>
              <a:ea typeface="メイリオ" panose="020B0604030504040204" pitchFamily="50" charset="-128"/>
            </a:endParaRPr>
          </a:p>
        </p:txBody>
      </p:sp>
      <p:cxnSp>
        <p:nvCxnSpPr>
          <p:cNvPr id="17" name="直線コネクタ 16"/>
          <p:cNvCxnSpPr/>
          <p:nvPr/>
        </p:nvCxnSpPr>
        <p:spPr>
          <a:xfrm>
            <a:off x="2317985" y="10856929"/>
            <a:ext cx="0" cy="2278968"/>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30"/>
          <p:cNvSpPr txBox="1"/>
          <p:nvPr/>
        </p:nvSpPr>
        <p:spPr>
          <a:xfrm>
            <a:off x="1029040" y="2537498"/>
            <a:ext cx="5719836" cy="480901"/>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2525" b="1" dirty="0" smtClean="0">
                <a:solidFill>
                  <a:schemeClr val="bg1"/>
                </a:solidFill>
                <a:latin typeface="メイリオ" panose="020B0604030504040204" pitchFamily="50" charset="-128"/>
                <a:ea typeface="メイリオ" panose="020B0604030504040204" pitchFamily="50" charset="-128"/>
              </a:rPr>
              <a:t>日時：</a:t>
            </a:r>
            <a:r>
              <a:rPr lang="en-US" altLang="ja-JP" sz="2525" b="1" dirty="0" smtClean="0">
                <a:solidFill>
                  <a:schemeClr val="bg1"/>
                </a:solidFill>
                <a:latin typeface="メイリオ" panose="020B0604030504040204" pitchFamily="50" charset="-128"/>
                <a:ea typeface="メイリオ" panose="020B0604030504040204" pitchFamily="50" charset="-128"/>
              </a:rPr>
              <a:t>11</a:t>
            </a:r>
            <a:r>
              <a:rPr lang="ja-JP" altLang="en-US" sz="2525" b="1" dirty="0" smtClean="0">
                <a:solidFill>
                  <a:schemeClr val="bg1"/>
                </a:solidFill>
                <a:latin typeface="メイリオ" panose="020B0604030504040204" pitchFamily="50" charset="-128"/>
                <a:ea typeface="メイリオ" panose="020B0604030504040204" pitchFamily="50" charset="-128"/>
              </a:rPr>
              <a:t>月</a:t>
            </a:r>
            <a:r>
              <a:rPr lang="en-US" altLang="ja-JP" sz="2525" b="1" dirty="0" smtClean="0">
                <a:solidFill>
                  <a:schemeClr val="bg1"/>
                </a:solidFill>
                <a:latin typeface="メイリオ" panose="020B0604030504040204" pitchFamily="50" charset="-128"/>
                <a:ea typeface="メイリオ" panose="020B0604030504040204" pitchFamily="50" charset="-128"/>
              </a:rPr>
              <a:t>13</a:t>
            </a:r>
            <a:r>
              <a:rPr lang="ja-JP" altLang="en-US" sz="2525" b="1" dirty="0" smtClean="0">
                <a:solidFill>
                  <a:schemeClr val="bg1"/>
                </a:solidFill>
                <a:latin typeface="メイリオ" panose="020B0604030504040204" pitchFamily="50" charset="-128"/>
                <a:ea typeface="メイリオ" panose="020B0604030504040204" pitchFamily="50" charset="-128"/>
              </a:rPr>
              <a:t>日</a:t>
            </a:r>
            <a:r>
              <a:rPr lang="en-US" altLang="ja-JP" sz="2525" b="1" dirty="0" smtClean="0">
                <a:solidFill>
                  <a:schemeClr val="bg1"/>
                </a:solidFill>
                <a:latin typeface="メイリオ" panose="020B0604030504040204" pitchFamily="50" charset="-128"/>
                <a:ea typeface="メイリオ" panose="020B0604030504040204" pitchFamily="50" charset="-128"/>
              </a:rPr>
              <a:t>(</a:t>
            </a:r>
            <a:r>
              <a:rPr lang="ja-JP" altLang="en-US" sz="2525" b="1" dirty="0" smtClean="0">
                <a:solidFill>
                  <a:schemeClr val="bg1"/>
                </a:solidFill>
                <a:latin typeface="メイリオ" panose="020B0604030504040204" pitchFamily="50" charset="-128"/>
                <a:ea typeface="メイリオ" panose="020B0604030504040204" pitchFamily="50" charset="-128"/>
              </a:rPr>
              <a:t>木</a:t>
            </a:r>
            <a:r>
              <a:rPr lang="en-US" altLang="ja-JP" sz="2525" b="1" dirty="0" smtClean="0">
                <a:solidFill>
                  <a:schemeClr val="bg1"/>
                </a:solidFill>
                <a:latin typeface="メイリオ" panose="020B0604030504040204" pitchFamily="50" charset="-128"/>
                <a:ea typeface="メイリオ" panose="020B0604030504040204" pitchFamily="50" charset="-128"/>
              </a:rPr>
              <a:t>)</a:t>
            </a:r>
            <a:r>
              <a:rPr lang="ja-JP" altLang="en-US" sz="2525" b="1" dirty="0" smtClean="0">
                <a:solidFill>
                  <a:schemeClr val="bg1"/>
                </a:solidFill>
                <a:latin typeface="メイリオ" panose="020B0604030504040204" pitchFamily="50" charset="-128"/>
                <a:ea typeface="メイリオ" panose="020B0604030504040204" pitchFamily="50" charset="-128"/>
              </a:rPr>
              <a:t> </a:t>
            </a:r>
            <a:r>
              <a:rPr lang="en-US" altLang="ja-JP" sz="2525" b="1" dirty="0" smtClean="0">
                <a:solidFill>
                  <a:schemeClr val="bg1"/>
                </a:solidFill>
                <a:latin typeface="メイリオ" panose="020B0604030504040204" pitchFamily="50" charset="-128"/>
                <a:ea typeface="メイリオ" panose="020B0604030504040204" pitchFamily="50" charset="-128"/>
              </a:rPr>
              <a:t>12:20~12:50</a:t>
            </a:r>
            <a:endParaRPr lang="ja-JP" altLang="en-US" sz="2525" b="1" dirty="0">
              <a:solidFill>
                <a:schemeClr val="bg1"/>
              </a:solidFill>
              <a:latin typeface="メイリオ" panose="020B0604030504040204" pitchFamily="50" charset="-128"/>
              <a:ea typeface="メイリオ" panose="020B0604030504040204" pitchFamily="50" charset="-128"/>
            </a:endParaRPr>
          </a:p>
        </p:txBody>
      </p:sp>
      <p:sp>
        <p:nvSpPr>
          <p:cNvPr id="21" name="テキスト ボックス 31"/>
          <p:cNvSpPr txBox="1"/>
          <p:nvPr/>
        </p:nvSpPr>
        <p:spPr>
          <a:xfrm>
            <a:off x="1015899" y="2993372"/>
            <a:ext cx="5596405" cy="696344"/>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gn="ctr"/>
            <a:r>
              <a:rPr lang="ja-JP" altLang="en-US" sz="2525" b="1" dirty="0" smtClean="0">
                <a:solidFill>
                  <a:schemeClr val="bg1"/>
                </a:solidFill>
                <a:latin typeface="メイリオ" panose="020B0604030504040204" pitchFamily="50" charset="-128"/>
                <a:ea typeface="メイリオ" panose="020B0604030504040204" pitchFamily="50" charset="-128"/>
              </a:rPr>
              <a:t>場所：岩崎</a:t>
            </a:r>
            <a:r>
              <a:rPr lang="ja-JP" altLang="en-US" sz="2525" b="1" dirty="0" smtClean="0">
                <a:solidFill>
                  <a:schemeClr val="bg1"/>
                </a:solidFill>
                <a:latin typeface="メイリオ" panose="020B0604030504040204" pitchFamily="50" charset="-128"/>
                <a:ea typeface="メイリオ" panose="020B0604030504040204" pitchFamily="50" charset="-128"/>
              </a:rPr>
              <a:t>記念館　</a:t>
            </a:r>
            <a:r>
              <a:rPr lang="en-US" altLang="ja-JP" sz="2525" b="1" dirty="0" smtClean="0">
                <a:solidFill>
                  <a:schemeClr val="bg1"/>
                </a:solidFill>
                <a:latin typeface="メイリオ" panose="020B0604030504040204" pitchFamily="50" charset="-128"/>
                <a:ea typeface="メイリオ" panose="020B0604030504040204" pitchFamily="50" charset="-128"/>
              </a:rPr>
              <a:t>4</a:t>
            </a:r>
            <a:r>
              <a:rPr lang="ja-JP" altLang="en-US" sz="2525" b="1" dirty="0" smtClean="0">
                <a:solidFill>
                  <a:schemeClr val="bg1"/>
                </a:solidFill>
                <a:latin typeface="メイリオ" panose="020B0604030504040204" pitchFamily="50" charset="-128"/>
                <a:ea typeface="メイリオ" panose="020B0604030504040204" pitchFamily="50" charset="-128"/>
              </a:rPr>
              <a:t>階　Ｆ</a:t>
            </a:r>
            <a:r>
              <a:rPr lang="en-US" altLang="ja-JP" sz="2525" b="1" dirty="0" smtClean="0">
                <a:solidFill>
                  <a:schemeClr val="bg1"/>
                </a:solidFill>
                <a:latin typeface="メイリオ" panose="020B0604030504040204" pitchFamily="50" charset="-128"/>
                <a:ea typeface="メイリオ" panose="020B0604030504040204" pitchFamily="50" charset="-128"/>
              </a:rPr>
              <a:t>401</a:t>
            </a:r>
            <a:r>
              <a:rPr lang="ja-JP" altLang="en-US" sz="2525" b="1" dirty="0" smtClean="0">
                <a:solidFill>
                  <a:schemeClr val="bg1"/>
                </a:solidFill>
                <a:latin typeface="メイリオ" panose="020B0604030504040204" pitchFamily="50" charset="-128"/>
                <a:ea typeface="メイリオ" panose="020B0604030504040204" pitchFamily="50" charset="-128"/>
              </a:rPr>
              <a:t>教室</a:t>
            </a:r>
            <a:endParaRPr lang="en-US" altLang="ja-JP" sz="2525" b="1" dirty="0" smtClean="0">
              <a:solidFill>
                <a:schemeClr val="bg1"/>
              </a:solidFill>
              <a:latin typeface="メイリオ" panose="020B0604030504040204" pitchFamily="50" charset="-128"/>
              <a:ea typeface="メイリオ" panose="020B0604030504040204" pitchFamily="50" charset="-128"/>
            </a:endParaRPr>
          </a:p>
          <a:p>
            <a:pPr algn="ctr"/>
            <a:endParaRPr lang="ja-JP" altLang="en-US" sz="1400" dirty="0">
              <a:solidFill>
                <a:schemeClr val="bg1"/>
              </a:solidFill>
            </a:endParaRPr>
          </a:p>
        </p:txBody>
      </p:sp>
      <p:sp>
        <p:nvSpPr>
          <p:cNvPr id="56" name="正方形/長方形 55"/>
          <p:cNvSpPr/>
          <p:nvPr/>
        </p:nvSpPr>
        <p:spPr>
          <a:xfrm>
            <a:off x="530672" y="4133529"/>
            <a:ext cx="6716573" cy="6232948"/>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380958" y="827994"/>
            <a:ext cx="6866288" cy="835862"/>
          </a:xfrm>
          <a:prstGeom prst="rect">
            <a:avLst/>
          </a:prstGeom>
          <a:pattFill prst="narHorz">
            <a:fgClr>
              <a:srgbClr val="F0F4FA"/>
            </a:fgClr>
            <a:bgClr>
              <a:schemeClr val="bg1"/>
            </a:bgClr>
          </a:patt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48"/>
          <p:cNvSpPr txBox="1"/>
          <p:nvPr/>
        </p:nvSpPr>
        <p:spPr>
          <a:xfrm>
            <a:off x="932062" y="943393"/>
            <a:ext cx="5724644" cy="830997"/>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4800" b="1" dirty="0" smtClean="0">
                <a:latin typeface="メイリオ" panose="020B0604030504040204" pitchFamily="50" charset="-128"/>
                <a:ea typeface="メイリオ" panose="020B0604030504040204" pitchFamily="50" charset="-128"/>
              </a:rPr>
              <a:t>ＦＤワークショップ</a:t>
            </a:r>
            <a:endParaRPr lang="ja-JP" altLang="en-US" sz="48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630652" y="3440534"/>
            <a:ext cx="6690240" cy="709681"/>
          </a:xfrm>
          <a:prstGeom prst="rect">
            <a:avLst/>
          </a:prstGeom>
          <a:noFill/>
        </p:spPr>
        <p:txBody>
          <a:bodyPr wrap="square" rtlCol="0">
            <a:spAutoFit/>
          </a:bodyPr>
          <a:lstStyle/>
          <a:p>
            <a:r>
              <a:rPr kumimoji="1" lang="ja-JP" altLang="en-US" b="1" dirty="0" smtClean="0">
                <a:solidFill>
                  <a:schemeClr val="tx1">
                    <a:lumMod val="95000"/>
                    <a:lumOff val="5000"/>
                  </a:schemeClr>
                </a:solidFill>
              </a:rPr>
              <a:t>講師：　リンデン・ソープ先生　ジョセフ・シーハン先生</a:t>
            </a:r>
            <a:endParaRPr kumimoji="1" lang="en-US" altLang="ja-JP" b="1" dirty="0" smtClean="0">
              <a:solidFill>
                <a:schemeClr val="tx1">
                  <a:lumMod val="95000"/>
                  <a:lumOff val="5000"/>
                </a:schemeClr>
              </a:solidFill>
            </a:endParaRPr>
          </a:p>
          <a:p>
            <a:r>
              <a:rPr lang="ja-JP" altLang="en-US" b="1" dirty="0">
                <a:solidFill>
                  <a:schemeClr val="tx1">
                    <a:lumMod val="95000"/>
                    <a:lumOff val="5000"/>
                  </a:schemeClr>
                </a:solidFill>
              </a:rPr>
              <a:t>　</a:t>
            </a:r>
            <a:r>
              <a:rPr lang="ja-JP" altLang="en-US" b="1" dirty="0" smtClean="0">
                <a:solidFill>
                  <a:schemeClr val="tx1">
                    <a:lumMod val="95000"/>
                    <a:lumOff val="5000"/>
                  </a:schemeClr>
                </a:solidFill>
              </a:rPr>
              <a:t>　　　　　　　　　　　　　　　　　　　（関西大学特任外国語講師）</a:t>
            </a:r>
            <a:endParaRPr kumimoji="1" lang="ja-JP" altLang="en-US" b="1" dirty="0">
              <a:solidFill>
                <a:schemeClr val="tx1">
                  <a:lumMod val="95000"/>
                  <a:lumOff val="5000"/>
                </a:schemeClr>
              </a:solidFill>
            </a:endParaRPr>
          </a:p>
        </p:txBody>
      </p:sp>
      <p:sp>
        <p:nvSpPr>
          <p:cNvPr id="6" name="テキスト ボックス 5"/>
          <p:cNvSpPr txBox="1"/>
          <p:nvPr/>
        </p:nvSpPr>
        <p:spPr>
          <a:xfrm>
            <a:off x="585812" y="4180168"/>
            <a:ext cx="6417141" cy="6186309"/>
          </a:xfrm>
          <a:prstGeom prst="rect">
            <a:avLst/>
          </a:prstGeom>
          <a:noFill/>
        </p:spPr>
        <p:txBody>
          <a:bodyPr wrap="square" rtlCol="0">
            <a:spAutoFit/>
          </a:bodyPr>
          <a:lstStyle/>
          <a:p>
            <a:r>
              <a:rPr lang="en-US" altLang="ja-JP" sz="1800" b="1" dirty="0"/>
              <a:t>Presentation</a:t>
            </a:r>
            <a:endParaRPr lang="ja-JP" altLang="ja-JP" sz="1800" dirty="0"/>
          </a:p>
          <a:p>
            <a:r>
              <a:rPr lang="en-US" altLang="ja-JP" sz="1800" b="1" dirty="0"/>
              <a:t> </a:t>
            </a:r>
            <a:endParaRPr lang="ja-JP" altLang="ja-JP" sz="1800" dirty="0"/>
          </a:p>
          <a:p>
            <a:r>
              <a:rPr lang="en-US" altLang="ja-JP" sz="1800" dirty="0"/>
              <a:t>All teachers have their inimitable approaches to and conceptions of learning tasks. In this presentation, two teachers will share their thoughts on teaching and then offer brief demonstrations of their approaches to teaching (as examples of how they approach tasks when teaching first-year, Japanese students at Kansai University). Both teachers are experienced EFL professionals with extensive experience teaching in Japanese Universities. They share similar goals such as:</a:t>
            </a:r>
            <a:endParaRPr lang="ja-JP" altLang="ja-JP" sz="1800" dirty="0"/>
          </a:p>
          <a:p>
            <a:r>
              <a:rPr lang="en-US" altLang="ja-JP" sz="1800" dirty="0"/>
              <a:t> </a:t>
            </a:r>
            <a:endParaRPr lang="ja-JP" altLang="ja-JP" sz="1800" dirty="0"/>
          </a:p>
          <a:p>
            <a:pPr marL="285750" lvl="0" indent="-285750">
              <a:buFont typeface="Arial" panose="020B0604020202020204" pitchFamily="34" charset="0"/>
              <a:buChar char="•"/>
            </a:pPr>
            <a:r>
              <a:rPr lang="en-US" altLang="ja-JP" sz="1800" dirty="0"/>
              <a:t>facilitating students’ fluency, competency, and interest</a:t>
            </a:r>
            <a:endParaRPr lang="ja-JP" altLang="ja-JP" sz="1800" dirty="0"/>
          </a:p>
          <a:p>
            <a:pPr marL="285750" lvl="0" indent="-285750">
              <a:buFont typeface="Arial" panose="020B0604020202020204" pitchFamily="34" charset="0"/>
              <a:buChar char="•"/>
            </a:pPr>
            <a:r>
              <a:rPr lang="en-US" altLang="ja-JP" sz="1800" dirty="0"/>
              <a:t>activating students’ latent English </a:t>
            </a:r>
            <a:endParaRPr lang="ja-JP" altLang="ja-JP" sz="1800" dirty="0"/>
          </a:p>
          <a:p>
            <a:pPr marL="285750" lvl="0" indent="-285750">
              <a:buFont typeface="Arial" panose="020B0604020202020204" pitchFamily="34" charset="0"/>
              <a:buChar char="•"/>
            </a:pPr>
            <a:r>
              <a:rPr lang="en-US" altLang="ja-JP" sz="1800" dirty="0"/>
              <a:t>arousing students’ awareness of content in addition to language forms</a:t>
            </a:r>
            <a:endParaRPr lang="ja-JP" altLang="ja-JP" sz="1800" dirty="0"/>
          </a:p>
          <a:p>
            <a:r>
              <a:rPr lang="en-US" altLang="ja-JP" sz="1800" b="1" dirty="0"/>
              <a:t> </a:t>
            </a:r>
            <a:endParaRPr lang="ja-JP" altLang="ja-JP" sz="1800" dirty="0"/>
          </a:p>
          <a:p>
            <a:r>
              <a:rPr lang="en-US" altLang="ja-JP" sz="1800" b="1" dirty="0"/>
              <a:t>Workshop</a:t>
            </a:r>
            <a:endParaRPr lang="ja-JP" altLang="ja-JP" sz="1800" dirty="0"/>
          </a:p>
          <a:p>
            <a:r>
              <a:rPr lang="en-US" altLang="ja-JP" sz="1800" b="1" dirty="0"/>
              <a:t> </a:t>
            </a:r>
            <a:endParaRPr lang="ja-JP" altLang="ja-JP" sz="1800" dirty="0"/>
          </a:p>
          <a:p>
            <a:r>
              <a:rPr lang="en-US" altLang="ja-JP" sz="1800" dirty="0"/>
              <a:t>Following the teachers’ demonstrations, participants will be invited to similarly and briefly explain how they would teach a specific task. It is hoped that this exchange will inspire new approaches to and ways of </a:t>
            </a:r>
            <a:r>
              <a:rPr lang="en-US" altLang="ja-JP" sz="1800" dirty="0" err="1"/>
              <a:t>conceptualising</a:t>
            </a:r>
            <a:r>
              <a:rPr lang="en-US" altLang="ja-JP" sz="1800" dirty="0"/>
              <a:t> teaching at Kansai University.</a:t>
            </a:r>
            <a:endParaRPr lang="ja-JP" altLang="ja-JP" sz="1800" dirty="0"/>
          </a:p>
        </p:txBody>
      </p:sp>
      <p:sp>
        <p:nvSpPr>
          <p:cNvPr id="3" name="テキスト ボックス 2"/>
          <p:cNvSpPr txBox="1"/>
          <p:nvPr/>
        </p:nvSpPr>
        <p:spPr>
          <a:xfrm>
            <a:off x="530672" y="1663856"/>
            <a:ext cx="6716573" cy="1262782"/>
          </a:xfrm>
          <a:prstGeom prst="rect">
            <a:avLst/>
          </a:prstGeom>
          <a:noFill/>
        </p:spPr>
        <p:txBody>
          <a:bodyPr wrap="square" rtlCol="0">
            <a:spAutoFit/>
          </a:bodyPr>
          <a:lstStyle/>
          <a:p>
            <a:pPr algn="ctr"/>
            <a:r>
              <a:rPr lang="en-US" altLang="ja-JP" sz="2800" b="1" dirty="0"/>
              <a:t>E.F.L. Teaching Styles and </a:t>
            </a:r>
            <a:r>
              <a:rPr lang="en-US" altLang="ja-JP" sz="2800" b="1"/>
              <a:t>Approaches </a:t>
            </a:r>
            <a:endParaRPr lang="en-US" altLang="ja-JP" sz="2800" b="1" smtClean="0"/>
          </a:p>
          <a:p>
            <a:pPr algn="ctr"/>
            <a:r>
              <a:rPr lang="en-US" altLang="ja-JP" sz="2800" b="1" smtClean="0"/>
              <a:t>in </a:t>
            </a:r>
            <a:r>
              <a:rPr lang="en-US" altLang="ja-JP" sz="2800" b="1" dirty="0"/>
              <a:t>Japanese Universities</a:t>
            </a:r>
            <a:endParaRPr lang="ja-JP" altLang="ja-JP" sz="2800" dirty="0"/>
          </a:p>
          <a:p>
            <a:pPr algn="ctr"/>
            <a:r>
              <a:rPr lang="en-US" altLang="ja-JP" dirty="0"/>
              <a:t> </a:t>
            </a:r>
            <a:endParaRPr lang="ja-JP" altLang="ja-JP" dirty="0"/>
          </a:p>
        </p:txBody>
      </p:sp>
    </p:spTree>
    <p:extLst>
      <p:ext uri="{BB962C8B-B14F-4D97-AF65-F5344CB8AC3E}">
        <p14:creationId xmlns:p14="http://schemas.microsoft.com/office/powerpoint/2010/main" val="3210186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7.potx" id="{AEB7B507-A06E-40AE-820E-0613D7133D19}" vid="{892B6F8A-F774-410A-807C-8FB3DE0D5DC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37</Template>
  <TotalTime>0</TotalTime>
  <Words>34</Words>
  <Application>Microsoft Office PowerPoint</Application>
  <PresentationFormat>ユーザー設定</PresentationFormat>
  <Paragraphs>20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1</cp:revision>
  <dcterms:created xsi:type="dcterms:W3CDTF">2013-07-10T10:19:04Z</dcterms:created>
  <dcterms:modified xsi:type="dcterms:W3CDTF">2014-10-22T06:38:59Z</dcterms:modified>
</cp:coreProperties>
</file>