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58" r:id="rId6"/>
    <p:sldId id="265" r:id="rId7"/>
    <p:sldId id="266" r:id="rId8"/>
    <p:sldId id="267" r:id="rId9"/>
    <p:sldId id="268" r:id="rId10"/>
    <p:sldId id="269" r:id="rId11"/>
    <p:sldId id="259" r:id="rId12"/>
    <p:sldId id="260" r:id="rId13"/>
    <p:sldId id="27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2A54C80-263E-416B-A8E0-580EDEADCBDC}" type="datetimeFigureOut">
              <a:rPr lang="en-US" dirty="0"/>
              <a:t>11/18/2020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98161" y="1565752"/>
            <a:ext cx="8289408" cy="2480153"/>
          </a:xfrm>
        </p:spPr>
        <p:txBody>
          <a:bodyPr/>
          <a:lstStyle/>
          <a:p>
            <a:pPr algn="ctr"/>
            <a:r>
              <a:rPr lang="ja-JP" altLang="ja-JP" sz="6600" b="1" spc="300" dirty="0">
                <a:solidFill>
                  <a:schemeClr val="accent2">
                    <a:lumMod val="75000"/>
                  </a:schemeClr>
                </a:solidFill>
              </a:rPr>
              <a:t>実業家と文化</a:t>
            </a:r>
            <a:r>
              <a:rPr lang="ja-JP" altLang="ja-JP" sz="6600" b="1" spc="300" dirty="0" smtClean="0">
                <a:solidFill>
                  <a:schemeClr val="accent2">
                    <a:lumMod val="75000"/>
                  </a:schemeClr>
                </a:solidFill>
              </a:rPr>
              <a:t>交渉</a:t>
            </a:r>
            <a:r>
              <a:rPr lang="en-US" altLang="ja-JP" b="1" dirty="0" smtClean="0">
                <a:solidFill>
                  <a:schemeClr val="accent2">
                    <a:lumMod val="75000"/>
                  </a:schemeClr>
                </a:solidFill>
              </a:rPr>
              <a:t/>
            </a:r>
            <a:br>
              <a:rPr lang="en-US" altLang="ja-JP" b="1" dirty="0" smtClean="0">
                <a:solidFill>
                  <a:schemeClr val="accent2">
                    <a:lumMod val="75000"/>
                  </a:schemeClr>
                </a:solidFill>
              </a:rPr>
            </a:br>
            <a:r>
              <a:rPr lang="ja-JP" altLang="en-US" sz="4400" b="1" dirty="0" smtClean="0">
                <a:solidFill>
                  <a:schemeClr val="tx1"/>
                </a:solidFill>
              </a:rPr>
              <a:t>－</a:t>
            </a:r>
            <a:r>
              <a:rPr lang="ja-JP" altLang="ja-JP" sz="4400" b="1" dirty="0" smtClean="0">
                <a:solidFill>
                  <a:schemeClr val="tx1"/>
                </a:solidFill>
              </a:rPr>
              <a:t>渋沢</a:t>
            </a:r>
            <a:r>
              <a:rPr lang="ja-JP" altLang="ja-JP" sz="4400" b="1" dirty="0">
                <a:solidFill>
                  <a:schemeClr val="tx1"/>
                </a:solidFill>
              </a:rPr>
              <a:t>栄一、張謇</a:t>
            </a:r>
            <a:r>
              <a:rPr lang="ja-JP" altLang="ja-JP" sz="4400" b="1" dirty="0" smtClean="0">
                <a:solidFill>
                  <a:schemeClr val="tx1"/>
                </a:solidFill>
              </a:rPr>
              <a:t>、</a:t>
            </a:r>
            <a:r>
              <a:rPr lang="en-US" altLang="ja-JP" sz="4400" b="1" dirty="0" smtClean="0">
                <a:solidFill>
                  <a:schemeClr val="tx1"/>
                </a:solidFill>
              </a:rPr>
              <a:t/>
            </a:r>
            <a:br>
              <a:rPr lang="en-US" altLang="ja-JP" sz="4400" b="1" dirty="0" smtClean="0">
                <a:solidFill>
                  <a:schemeClr val="tx1"/>
                </a:solidFill>
              </a:rPr>
            </a:br>
            <a:r>
              <a:rPr lang="ja-JP" altLang="ja-JP" sz="4400" b="1" dirty="0" smtClean="0">
                <a:solidFill>
                  <a:schemeClr val="tx1"/>
                </a:solidFill>
              </a:rPr>
              <a:t>ロバート</a:t>
            </a:r>
            <a:r>
              <a:rPr lang="ja-JP" altLang="ja-JP" sz="4400" b="1" dirty="0">
                <a:solidFill>
                  <a:schemeClr val="tx1"/>
                </a:solidFill>
              </a:rPr>
              <a:t>・ダラーの</a:t>
            </a:r>
            <a:r>
              <a:rPr lang="ja-JP" altLang="ja-JP" sz="4400" b="1" dirty="0" smtClean="0">
                <a:solidFill>
                  <a:schemeClr val="tx1"/>
                </a:solidFill>
              </a:rPr>
              <a:t>事例</a:t>
            </a:r>
            <a:endParaRPr kumimoji="1" lang="ja-JP" altLang="en-US" sz="4000" dirty="0">
              <a:solidFill>
                <a:schemeClr val="tx1"/>
              </a:solidFill>
            </a:endParaRPr>
          </a:p>
        </p:txBody>
      </p:sp>
      <p:sp>
        <p:nvSpPr>
          <p:cNvPr id="3" name="サブタイトル 2"/>
          <p:cNvSpPr>
            <a:spLocks noGrp="1"/>
          </p:cNvSpPr>
          <p:nvPr>
            <p:ph type="subTitle" idx="1"/>
          </p:nvPr>
        </p:nvSpPr>
        <p:spPr>
          <a:xfrm>
            <a:off x="1826319" y="5203226"/>
            <a:ext cx="7633093" cy="546219"/>
          </a:xfrm>
        </p:spPr>
        <p:txBody>
          <a:bodyPr>
            <a:noAutofit/>
          </a:bodyPr>
          <a:lstStyle/>
          <a:p>
            <a:pPr algn="ctr"/>
            <a:r>
              <a:rPr lang="ja-JP" altLang="ja-JP" sz="3600" b="1" dirty="0">
                <a:solidFill>
                  <a:schemeClr val="tx1"/>
                </a:solidFill>
              </a:rPr>
              <a:t>木村　昌人</a:t>
            </a:r>
            <a:endParaRPr kumimoji="1" lang="ja-JP" altLang="en-US" sz="3600" dirty="0">
              <a:solidFill>
                <a:schemeClr val="tx1"/>
              </a:solidFill>
            </a:endParaRPr>
          </a:p>
        </p:txBody>
      </p:sp>
    </p:spTree>
    <p:extLst>
      <p:ext uri="{BB962C8B-B14F-4D97-AF65-F5344CB8AC3E}">
        <p14:creationId xmlns:p14="http://schemas.microsoft.com/office/powerpoint/2010/main" val="361824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14" y="1060913"/>
            <a:ext cx="8857188" cy="5651616"/>
          </a:xfrm>
          <a:prstGeom prst="rect">
            <a:avLst/>
          </a:prstGeom>
        </p:spPr>
      </p:pic>
    </p:spTree>
    <p:extLst>
      <p:ext uri="{BB962C8B-B14F-4D97-AF65-F5344CB8AC3E}">
        <p14:creationId xmlns:p14="http://schemas.microsoft.com/office/powerpoint/2010/main" val="143743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27645" y="789140"/>
            <a:ext cx="9604828" cy="5840260"/>
          </a:xfrm>
        </p:spPr>
        <p:txBody>
          <a:bodyPr>
            <a:normAutofit fontScale="92500" lnSpcReduction="10000"/>
          </a:bodyPr>
          <a:lstStyle/>
          <a:p>
            <a:pPr marL="0" indent="0">
              <a:buNone/>
            </a:pPr>
            <a:r>
              <a:rPr lang="en-US" altLang="ja-JP" sz="3000" b="1" dirty="0">
                <a:solidFill>
                  <a:schemeClr val="accent2">
                    <a:lumMod val="50000"/>
                  </a:schemeClr>
                </a:solidFill>
              </a:rPr>
              <a:t>II</a:t>
            </a:r>
            <a:r>
              <a:rPr lang="ja-JP" altLang="en-US" sz="3000" b="1" dirty="0">
                <a:solidFill>
                  <a:schemeClr val="accent2">
                    <a:lumMod val="50000"/>
                  </a:schemeClr>
                </a:solidFill>
              </a:rPr>
              <a:t>　張謇（</a:t>
            </a:r>
            <a:r>
              <a:rPr lang="en-US" altLang="ja-JP" sz="3000" b="1" dirty="0">
                <a:solidFill>
                  <a:schemeClr val="accent2">
                    <a:lumMod val="50000"/>
                  </a:schemeClr>
                </a:solidFill>
              </a:rPr>
              <a:t>1853</a:t>
            </a:r>
            <a:r>
              <a:rPr lang="ja-JP" altLang="en-US" sz="3000" b="1" dirty="0">
                <a:solidFill>
                  <a:schemeClr val="accent2">
                    <a:lumMod val="50000"/>
                  </a:schemeClr>
                </a:solidFill>
              </a:rPr>
              <a:t>～</a:t>
            </a:r>
            <a:r>
              <a:rPr lang="en-US" altLang="ja-JP" sz="3000" b="1" dirty="0">
                <a:solidFill>
                  <a:schemeClr val="accent2">
                    <a:lumMod val="50000"/>
                  </a:schemeClr>
                </a:solidFill>
              </a:rPr>
              <a:t>1926</a:t>
            </a:r>
            <a:r>
              <a:rPr lang="ja-JP" altLang="en-US" sz="3000" b="1" dirty="0">
                <a:solidFill>
                  <a:schemeClr val="accent2">
                    <a:lumMod val="50000"/>
                  </a:schemeClr>
                </a:solidFill>
              </a:rPr>
              <a:t>）</a:t>
            </a:r>
          </a:p>
          <a:p>
            <a:pPr marL="0" indent="0">
              <a:buNone/>
            </a:pPr>
            <a:endParaRPr lang="ja-JP" altLang="en-US" dirty="0"/>
          </a:p>
          <a:p>
            <a:pPr marL="0" indent="0">
              <a:buNone/>
            </a:pPr>
            <a:r>
              <a:rPr lang="ja-JP" altLang="en-US" sz="1900" dirty="0"/>
              <a:t>１</a:t>
            </a:r>
            <a:r>
              <a:rPr lang="ja-JP" altLang="en-US" sz="1900" dirty="0" smtClean="0"/>
              <a:t>）略歴</a:t>
            </a:r>
            <a:r>
              <a:rPr lang="en-US" altLang="ja-JP" sz="1900" dirty="0"/>
              <a:t>―</a:t>
            </a:r>
            <a:r>
              <a:rPr lang="ja-JP" altLang="en-US" sz="1900" dirty="0"/>
              <a:t>中国の実業家・政治家　字は季直</a:t>
            </a:r>
          </a:p>
          <a:p>
            <a:pPr marL="0" indent="0">
              <a:buNone/>
            </a:pPr>
            <a:r>
              <a:rPr lang="en-US" altLang="ja-JP" sz="1900" dirty="0"/>
              <a:t>1853</a:t>
            </a:r>
            <a:r>
              <a:rPr lang="ja-JP" altLang="en-US" sz="1900" dirty="0"/>
              <a:t>年　江蘇省南通に生まれる</a:t>
            </a:r>
            <a:r>
              <a:rPr lang="ja-JP" altLang="en-US" sz="1900" dirty="0" smtClean="0"/>
              <a:t>。</a:t>
            </a:r>
            <a:r>
              <a:rPr lang="en-US" altLang="ja-JP" sz="1900" dirty="0" smtClean="0"/>
              <a:t>1894</a:t>
            </a:r>
            <a:r>
              <a:rPr lang="ja-JP" altLang="en-US" sz="1900" dirty="0"/>
              <a:t>年　科挙の試験に、状元（首席）合格</a:t>
            </a:r>
            <a:r>
              <a:rPr lang="ja-JP" altLang="en-US" sz="1900" dirty="0" smtClean="0"/>
              <a:t>。日清</a:t>
            </a:r>
            <a:r>
              <a:rPr lang="ja-JP" altLang="en-US" sz="1900" dirty="0"/>
              <a:t>戦争後、</a:t>
            </a:r>
            <a:r>
              <a:rPr lang="en-US" altLang="ja-JP" sz="1900" dirty="0"/>
              <a:t>1903</a:t>
            </a:r>
            <a:r>
              <a:rPr lang="ja-JP" altLang="en-US" sz="1900" dirty="0"/>
              <a:t>年に来日し、大阪の内国博覧会を見学後、日本各地を回り近代化・産業化の実態を学ぶ</a:t>
            </a:r>
            <a:r>
              <a:rPr lang="ja-JP" altLang="en-US" sz="1900" dirty="0" smtClean="0"/>
              <a:t>。清</a:t>
            </a:r>
            <a:r>
              <a:rPr lang="ja-JP" altLang="en-US" sz="1900" dirty="0"/>
              <a:t>末の政界・実業界で活躍、中国の「渋沢栄一」と呼ばれる。</a:t>
            </a:r>
          </a:p>
          <a:p>
            <a:pPr marL="0" indent="0">
              <a:buNone/>
            </a:pPr>
            <a:r>
              <a:rPr lang="ja-JP" altLang="en-US" sz="1900" dirty="0"/>
              <a:t>２）思想－儒教道徳。立憲君主論者。</a:t>
            </a:r>
          </a:p>
          <a:p>
            <a:pPr marL="0" indent="0">
              <a:buNone/>
            </a:pPr>
            <a:r>
              <a:rPr lang="ja-JP" altLang="en-US" sz="1900" dirty="0" smtClean="0"/>
              <a:t>３）活動</a:t>
            </a:r>
            <a:r>
              <a:rPr lang="ja-JP" altLang="en-US" sz="1900" dirty="0"/>
              <a:t>－</a:t>
            </a:r>
          </a:p>
          <a:p>
            <a:pPr marL="0" indent="0">
              <a:buNone/>
            </a:pPr>
            <a:r>
              <a:rPr lang="ja-JP" altLang="en-US" sz="1900" dirty="0" smtClean="0"/>
              <a:t>   ①</a:t>
            </a:r>
            <a:r>
              <a:rPr lang="ja-JP" altLang="en-US" sz="1900" dirty="0"/>
              <a:t>	実業家として－故郷の南通に大生紡績など紡績、造船などの近代産業を興し</a:t>
            </a:r>
            <a:r>
              <a:rPr lang="ja-JP" altLang="en-US" sz="1900" dirty="0" smtClean="0"/>
              <a:t>、</a:t>
            </a:r>
            <a:r>
              <a:rPr lang="ja-JP" altLang="en-US" sz="1900" dirty="0"/>
              <a:t>実業界の</a:t>
            </a:r>
            <a:endParaRPr lang="en-US" altLang="ja-JP" sz="1900" dirty="0" smtClean="0"/>
          </a:p>
          <a:p>
            <a:pPr marL="0" indent="0">
              <a:buNone/>
            </a:pPr>
            <a:r>
              <a:rPr lang="ja-JP" altLang="en-US" sz="1900" dirty="0" smtClean="0"/>
              <a:t>       大物</a:t>
            </a:r>
            <a:r>
              <a:rPr lang="ja-JP" altLang="en-US" sz="1900" dirty="0"/>
              <a:t>となった。</a:t>
            </a:r>
          </a:p>
          <a:p>
            <a:pPr marL="0" indent="0">
              <a:buNone/>
            </a:pPr>
            <a:r>
              <a:rPr lang="ja-JP" altLang="en-US" sz="1900" dirty="0" smtClean="0"/>
              <a:t>   ②</a:t>
            </a:r>
            <a:r>
              <a:rPr lang="ja-JP" altLang="en-US" sz="1900" dirty="0"/>
              <a:t>	慈善事業家として－教育事業　</a:t>
            </a:r>
          </a:p>
          <a:p>
            <a:pPr marL="0" indent="0">
              <a:buNone/>
            </a:pPr>
            <a:r>
              <a:rPr lang="ja-JP" altLang="en-US" sz="1900" dirty="0" smtClean="0"/>
              <a:t>   ③</a:t>
            </a:r>
            <a:r>
              <a:rPr lang="ja-JP" altLang="en-US" sz="1900" dirty="0"/>
              <a:t>	民間外交家として－</a:t>
            </a:r>
            <a:r>
              <a:rPr lang="en-US" altLang="ja-JP" sz="1900" dirty="0"/>
              <a:t>1915</a:t>
            </a:r>
            <a:r>
              <a:rPr lang="ja-JP" altLang="en-US" sz="1900" dirty="0"/>
              <a:t>年パナマ運河開通記念サンフランシスコ万国博覧会に実業団</a:t>
            </a:r>
            <a:r>
              <a:rPr lang="ja-JP" altLang="en-US" sz="1900" dirty="0" smtClean="0"/>
              <a:t>を</a:t>
            </a:r>
            <a:endParaRPr lang="en-US" altLang="ja-JP" sz="1900" dirty="0" smtClean="0"/>
          </a:p>
          <a:p>
            <a:pPr marL="0" indent="0">
              <a:buNone/>
            </a:pPr>
            <a:r>
              <a:rPr lang="en-US" altLang="ja-JP" sz="1900" dirty="0"/>
              <a:t> </a:t>
            </a:r>
            <a:r>
              <a:rPr lang="en-US" altLang="ja-JP" sz="1900" dirty="0" smtClean="0"/>
              <a:t>    </a:t>
            </a:r>
            <a:r>
              <a:rPr lang="ja-JP" altLang="en-US" sz="1900" dirty="0" smtClean="0"/>
              <a:t>  率いて</a:t>
            </a:r>
            <a:r>
              <a:rPr lang="ja-JP" altLang="en-US" sz="1900" dirty="0"/>
              <a:t>渡米し、東海岸まで足を延ばしウィルソン大統領など米国政財界人と面談。</a:t>
            </a:r>
          </a:p>
          <a:p>
            <a:pPr marL="0" indent="0">
              <a:buNone/>
            </a:pPr>
            <a:r>
              <a:rPr lang="ja-JP" altLang="en-US" sz="1900" dirty="0" smtClean="0"/>
              <a:t>４）中国史</a:t>
            </a:r>
            <a:r>
              <a:rPr lang="ja-JP" altLang="en-US" sz="1900" dirty="0"/>
              <a:t>における評価</a:t>
            </a:r>
          </a:p>
          <a:p>
            <a:pPr marL="0" indent="0">
              <a:buNone/>
            </a:pPr>
            <a:r>
              <a:rPr lang="ja-JP" altLang="en-US" sz="1900" dirty="0" smtClean="0"/>
              <a:t>   ①</a:t>
            </a:r>
            <a:r>
              <a:rPr lang="ja-JP" altLang="en-US" sz="1900" dirty="0"/>
              <a:t>	中国近代社会の先駆的な企業家で人材育成に貢献した。</a:t>
            </a:r>
          </a:p>
          <a:p>
            <a:pPr marL="0" indent="0">
              <a:buNone/>
            </a:pPr>
            <a:r>
              <a:rPr lang="ja-JP" altLang="en-US" sz="1900" dirty="0" smtClean="0"/>
              <a:t>   ②</a:t>
            </a:r>
            <a:r>
              <a:rPr lang="ja-JP" altLang="en-US" sz="1900" dirty="0"/>
              <a:t>	中国の対米民間外交の嚆矢。</a:t>
            </a:r>
          </a:p>
          <a:p>
            <a:pPr marL="0" indent="0">
              <a:buNone/>
            </a:pPr>
            <a:endParaRPr kumimoji="1" lang="ja-JP" altLang="en-US" dirty="0"/>
          </a:p>
        </p:txBody>
      </p:sp>
    </p:spTree>
    <p:extLst>
      <p:ext uri="{BB962C8B-B14F-4D97-AF65-F5344CB8AC3E}">
        <p14:creationId xmlns:p14="http://schemas.microsoft.com/office/powerpoint/2010/main" val="301671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0171" y="563672"/>
            <a:ext cx="9103929" cy="6137752"/>
          </a:xfrm>
        </p:spPr>
        <p:txBody>
          <a:bodyPr>
            <a:normAutofit/>
          </a:bodyPr>
          <a:lstStyle/>
          <a:p>
            <a:pPr marL="0" indent="0">
              <a:buNone/>
            </a:pPr>
            <a:r>
              <a:rPr lang="en-US" altLang="ja-JP" sz="2800" b="1" dirty="0" smtClean="0">
                <a:solidFill>
                  <a:schemeClr val="accent2">
                    <a:lumMod val="50000"/>
                  </a:schemeClr>
                </a:solidFill>
              </a:rPr>
              <a:t>III</a:t>
            </a:r>
            <a:r>
              <a:rPr lang="ja-JP" altLang="en-US" sz="2800" dirty="0" smtClean="0">
                <a:solidFill>
                  <a:schemeClr val="accent2">
                    <a:lumMod val="50000"/>
                  </a:schemeClr>
                </a:solidFill>
              </a:rPr>
              <a:t>　</a:t>
            </a:r>
            <a:r>
              <a:rPr lang="ja-JP" altLang="en-US" sz="2800" b="1" dirty="0" smtClean="0">
                <a:solidFill>
                  <a:schemeClr val="accent2">
                    <a:lumMod val="50000"/>
                  </a:schemeClr>
                </a:solidFill>
              </a:rPr>
              <a:t>ロバート</a:t>
            </a:r>
            <a:r>
              <a:rPr lang="ja-JP" altLang="en-US" sz="2800" b="1" dirty="0">
                <a:solidFill>
                  <a:schemeClr val="accent2">
                    <a:lumMod val="50000"/>
                  </a:schemeClr>
                </a:solidFill>
              </a:rPr>
              <a:t>・ダラー（</a:t>
            </a:r>
            <a:r>
              <a:rPr lang="en-US" altLang="ja-JP" sz="2800" b="1" dirty="0">
                <a:solidFill>
                  <a:schemeClr val="accent2">
                    <a:lumMod val="50000"/>
                  </a:schemeClr>
                </a:solidFill>
              </a:rPr>
              <a:t>1844</a:t>
            </a:r>
            <a:r>
              <a:rPr lang="ja-JP" altLang="en-US" sz="2800" b="1" dirty="0">
                <a:solidFill>
                  <a:schemeClr val="accent2">
                    <a:lumMod val="50000"/>
                  </a:schemeClr>
                </a:solidFill>
              </a:rPr>
              <a:t>～</a:t>
            </a:r>
            <a:r>
              <a:rPr lang="en-US" altLang="ja-JP" sz="2800" b="1" dirty="0">
                <a:solidFill>
                  <a:schemeClr val="accent2">
                    <a:lumMod val="50000"/>
                  </a:schemeClr>
                </a:solidFill>
              </a:rPr>
              <a:t>1932</a:t>
            </a:r>
            <a:r>
              <a:rPr lang="ja-JP" altLang="en-US" sz="2800" b="1" dirty="0">
                <a:solidFill>
                  <a:schemeClr val="accent2">
                    <a:lumMod val="50000"/>
                  </a:schemeClr>
                </a:solidFill>
              </a:rPr>
              <a:t>）</a:t>
            </a:r>
          </a:p>
          <a:p>
            <a:pPr marL="0" indent="0">
              <a:buNone/>
            </a:pPr>
            <a:endParaRPr lang="ja-JP" altLang="en-US" dirty="0"/>
          </a:p>
          <a:p>
            <a:pPr marL="0" indent="0">
              <a:buNone/>
            </a:pPr>
            <a:r>
              <a:rPr lang="ja-JP" altLang="en-US" dirty="0"/>
              <a:t>１</a:t>
            </a:r>
            <a:r>
              <a:rPr lang="ja-JP" altLang="en-US" dirty="0" smtClean="0"/>
              <a:t>）略歴</a:t>
            </a:r>
            <a:r>
              <a:rPr lang="en-US" altLang="ja-JP" dirty="0"/>
              <a:t>―</a:t>
            </a:r>
            <a:r>
              <a:rPr lang="ja-JP" altLang="en-US" dirty="0"/>
              <a:t>スコットランドの材木商の家に生まれる。</a:t>
            </a:r>
            <a:r>
              <a:rPr lang="en-US" altLang="ja-JP" dirty="0"/>
              <a:t>12</a:t>
            </a:r>
            <a:r>
              <a:rPr lang="ja-JP" altLang="en-US" dirty="0"/>
              <a:t>歳の時にカナダのオタワに移住し、その後カリフォルニアに移り</a:t>
            </a:r>
            <a:r>
              <a:rPr lang="en-US" altLang="ja-JP" dirty="0"/>
              <a:t>1901</a:t>
            </a:r>
            <a:r>
              <a:rPr lang="ja-JP" altLang="en-US" dirty="0"/>
              <a:t>年に広東貿易を開始。以後夫人とともに日本、中国、東南アジアを歴訪し、ダラー汽船会社により材木貿易を拡大した。夫人は中国でキリスト教布教活動を行う。</a:t>
            </a:r>
            <a:r>
              <a:rPr lang="en-US" altLang="ja-JP" dirty="0"/>
              <a:t>1908</a:t>
            </a:r>
            <a:r>
              <a:rPr lang="ja-JP" altLang="en-US" dirty="0"/>
              <a:t>年～</a:t>
            </a:r>
            <a:r>
              <a:rPr lang="en-US" altLang="ja-JP" dirty="0"/>
              <a:t>1910</a:t>
            </a:r>
            <a:r>
              <a:rPr lang="ja-JP" altLang="en-US" dirty="0"/>
              <a:t>年にかけて渡日実業団，渡清実業団に参加し、日中米の実業家交流に尽力。第一次世界大戦後はダラー汽船、世界一周航路を開発。</a:t>
            </a:r>
            <a:r>
              <a:rPr lang="en-US" altLang="ja-JP" dirty="0"/>
              <a:t>1929</a:t>
            </a:r>
            <a:r>
              <a:rPr lang="ja-JP" altLang="en-US" dirty="0"/>
              <a:t>年以降の世界大不況の影響を受ける。</a:t>
            </a:r>
            <a:endParaRPr lang="en-US" altLang="ja-JP" dirty="0" smtClean="0"/>
          </a:p>
          <a:p>
            <a:pPr marL="0" indent="0">
              <a:buNone/>
            </a:pPr>
            <a:r>
              <a:rPr lang="ja-JP" altLang="en-US" dirty="0" smtClean="0"/>
              <a:t>２）思想</a:t>
            </a:r>
            <a:r>
              <a:rPr lang="ja-JP" altLang="en-US" dirty="0"/>
              <a:t>－キリスト教、</a:t>
            </a:r>
          </a:p>
          <a:p>
            <a:pPr marL="0" indent="0">
              <a:buNone/>
            </a:pPr>
            <a:r>
              <a:rPr lang="ja-JP" altLang="en-US" dirty="0"/>
              <a:t>３</a:t>
            </a:r>
            <a:r>
              <a:rPr lang="ja-JP" altLang="en-US" dirty="0" smtClean="0"/>
              <a:t>）活動</a:t>
            </a:r>
            <a:r>
              <a:rPr lang="ja-JP" altLang="en-US" dirty="0"/>
              <a:t>－</a:t>
            </a:r>
          </a:p>
          <a:p>
            <a:pPr marL="0" indent="0">
              <a:buNone/>
            </a:pPr>
            <a:r>
              <a:rPr lang="ja-JP" altLang="en-US" dirty="0"/>
              <a:t> </a:t>
            </a:r>
            <a:r>
              <a:rPr lang="ja-JP" altLang="en-US" dirty="0" smtClean="0"/>
              <a:t>  ①実業家</a:t>
            </a:r>
            <a:r>
              <a:rPr lang="ja-JP" altLang="en-US" dirty="0"/>
              <a:t>として－米国を世界一の海運国にすることを目標</a:t>
            </a:r>
          </a:p>
          <a:p>
            <a:pPr marL="0" indent="0">
              <a:buNone/>
            </a:pPr>
            <a:r>
              <a:rPr lang="ja-JP" altLang="en-US" dirty="0" smtClean="0"/>
              <a:t>   ②慈善</a:t>
            </a:r>
            <a:r>
              <a:rPr lang="ja-JP" altLang="en-US" dirty="0"/>
              <a:t>事業家として－故郷のスコットランド、</a:t>
            </a:r>
            <a:r>
              <a:rPr lang="ja-JP" altLang="en-US" dirty="0" smtClean="0"/>
              <a:t>ファルカーク</a:t>
            </a:r>
            <a:r>
              <a:rPr lang="ja-JP" altLang="en-US" dirty="0"/>
              <a:t>に多額の寄付を行う。</a:t>
            </a:r>
          </a:p>
          <a:p>
            <a:pPr marL="0" indent="0">
              <a:buNone/>
            </a:pPr>
            <a:r>
              <a:rPr lang="ja-JP" altLang="en-US" dirty="0" smtClean="0"/>
              <a:t>   ③米国</a:t>
            </a:r>
            <a:r>
              <a:rPr lang="ja-JP" altLang="en-US" dirty="0"/>
              <a:t>太平洋沿岸と中国、日本との交流を促進する。</a:t>
            </a:r>
          </a:p>
          <a:p>
            <a:pPr marL="0" indent="0">
              <a:buNone/>
            </a:pPr>
            <a:r>
              <a:rPr lang="ja-JP" altLang="en-US" dirty="0"/>
              <a:t>４</a:t>
            </a:r>
            <a:r>
              <a:rPr lang="ja-JP" altLang="en-US" dirty="0" smtClean="0"/>
              <a:t>）米</a:t>
            </a:r>
            <a:r>
              <a:rPr lang="ja-JP" altLang="en-US" dirty="0"/>
              <a:t>国史における評価</a:t>
            </a:r>
          </a:p>
          <a:p>
            <a:pPr marL="0" indent="0">
              <a:buNone/>
            </a:pPr>
            <a:r>
              <a:rPr lang="ja-JP" altLang="en-US" dirty="0" smtClean="0"/>
              <a:t>   ①米国連邦政府に</a:t>
            </a:r>
            <a:r>
              <a:rPr lang="ja-JP" altLang="en-US" dirty="0"/>
              <a:t>太平洋地域海運の重要性を喚起</a:t>
            </a:r>
            <a:r>
              <a:rPr lang="ja-JP" altLang="en-US" dirty="0" smtClean="0"/>
              <a:t>。</a:t>
            </a:r>
          </a:p>
          <a:p>
            <a:pPr marL="0" indent="0">
              <a:buNone/>
            </a:pPr>
            <a:r>
              <a:rPr lang="ja-JP" altLang="en-US" dirty="0" smtClean="0"/>
              <a:t>   </a:t>
            </a:r>
            <a:r>
              <a:rPr lang="ja-JP" altLang="en-US" dirty="0"/>
              <a:t>②米国の対アジア民間経済外交の嚆矢。</a:t>
            </a:r>
            <a:endParaRPr lang="ja-JP" altLang="en-US" dirty="0" smtClean="0"/>
          </a:p>
          <a:p>
            <a:pPr marL="0" indent="0">
              <a:buNone/>
            </a:pPr>
            <a:endParaRPr kumimoji="1" lang="ja-JP" altLang="en-US" dirty="0"/>
          </a:p>
        </p:txBody>
      </p:sp>
    </p:spTree>
    <p:extLst>
      <p:ext uri="{BB962C8B-B14F-4D97-AF65-F5344CB8AC3E}">
        <p14:creationId xmlns:p14="http://schemas.microsoft.com/office/powerpoint/2010/main" val="2738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6610" y="896815"/>
            <a:ext cx="8959036" cy="5373147"/>
          </a:xfrm>
        </p:spPr>
        <p:txBody>
          <a:bodyPr/>
          <a:lstStyle/>
          <a:p>
            <a:pPr marL="0" indent="0">
              <a:buNone/>
            </a:pPr>
            <a:r>
              <a:rPr lang="en-US" altLang="ja-JP" sz="2800" b="1" dirty="0">
                <a:solidFill>
                  <a:schemeClr val="accent2">
                    <a:lumMod val="50000"/>
                  </a:schemeClr>
                </a:solidFill>
              </a:rPr>
              <a:t>IV</a:t>
            </a:r>
            <a:r>
              <a:rPr lang="ja-JP" altLang="en-US" sz="2800" b="1" dirty="0">
                <a:solidFill>
                  <a:schemeClr val="accent2">
                    <a:lumMod val="50000"/>
                  </a:schemeClr>
                </a:solidFill>
              </a:rPr>
              <a:t>　渋沢・張・ダラーが日中米関係に及ぼした</a:t>
            </a:r>
            <a:r>
              <a:rPr lang="ja-JP" altLang="en-US" sz="2800" b="1" dirty="0" smtClean="0">
                <a:solidFill>
                  <a:schemeClr val="accent2">
                    <a:lumMod val="50000"/>
                  </a:schemeClr>
                </a:solidFill>
              </a:rPr>
              <a:t>影響</a:t>
            </a:r>
            <a:endParaRPr lang="en-US" altLang="ja-JP" sz="2800" b="1" dirty="0" smtClean="0">
              <a:solidFill>
                <a:schemeClr val="accent2">
                  <a:lumMod val="50000"/>
                </a:schemeClr>
              </a:solidFill>
            </a:endParaRPr>
          </a:p>
          <a:p>
            <a:pPr marL="0" indent="0">
              <a:buNone/>
            </a:pPr>
            <a:endParaRPr lang="ja-JP" altLang="en-US" dirty="0"/>
          </a:p>
          <a:p>
            <a:pPr marL="0" indent="0">
              <a:buNone/>
            </a:pPr>
            <a:r>
              <a:rPr lang="ja-JP" altLang="en-US" dirty="0"/>
              <a:t>１</a:t>
            </a:r>
            <a:r>
              <a:rPr lang="ja-JP" altLang="en-US" dirty="0" smtClean="0"/>
              <a:t>）日</a:t>
            </a:r>
            <a:r>
              <a:rPr lang="ja-JP" altLang="en-US" dirty="0"/>
              <a:t>中米実業家民間交流の基盤を創る。</a:t>
            </a:r>
          </a:p>
          <a:p>
            <a:pPr marL="0" indent="0">
              <a:buNone/>
            </a:pPr>
            <a:endParaRPr lang="en-US" altLang="ja-JP" dirty="0" smtClean="0"/>
          </a:p>
          <a:p>
            <a:pPr marL="0" indent="0">
              <a:buNone/>
            </a:pPr>
            <a:r>
              <a:rPr lang="ja-JP" altLang="en-US" dirty="0" smtClean="0"/>
              <a:t>２）ビジネス</a:t>
            </a:r>
            <a:r>
              <a:rPr lang="ja-JP" altLang="en-US" dirty="0"/>
              <a:t>と慈善事業（フィランソロピー）の分野での文化交渉を通じて、日米中の思想や活動が相互に影響し、三国の経済社会と文化にヨーロッパにはない新しいものを生み出す。</a:t>
            </a:r>
          </a:p>
          <a:p>
            <a:pPr marL="0" indent="0">
              <a:buNone/>
            </a:pPr>
            <a:r>
              <a:rPr lang="ja-JP" altLang="en-US" dirty="0" smtClean="0"/>
              <a:t>　　　例</a:t>
            </a:r>
            <a:r>
              <a:rPr lang="ja-JP" altLang="en-US" dirty="0"/>
              <a:t>）ダラー汽船が中国人船員を大量に雇用。</a:t>
            </a:r>
          </a:p>
          <a:p>
            <a:pPr marL="0" indent="0">
              <a:buNone/>
            </a:pPr>
            <a:r>
              <a:rPr lang="ja-JP" altLang="en-US" dirty="0" smtClean="0"/>
              <a:t>　　　　　個人</a:t>
            </a:r>
            <a:r>
              <a:rPr lang="ja-JP" altLang="en-US" dirty="0"/>
              <a:t>の往来を超えた大型実業団の相互訪問</a:t>
            </a:r>
          </a:p>
          <a:p>
            <a:pPr marL="0" indent="0">
              <a:buNone/>
            </a:pPr>
            <a:r>
              <a:rPr lang="ja-JP" altLang="en-US" dirty="0"/>
              <a:t>　　</a:t>
            </a:r>
            <a:r>
              <a:rPr lang="ja-JP" altLang="en-US" dirty="0" smtClean="0"/>
              <a:t>　　　日本</a:t>
            </a:r>
            <a:r>
              <a:rPr lang="ja-JP" altLang="en-US" dirty="0"/>
              <a:t>と中国で開学したミッションスクールと女子教育</a:t>
            </a:r>
          </a:p>
          <a:p>
            <a:pPr marL="0" indent="0">
              <a:buNone/>
            </a:pPr>
            <a:endParaRPr lang="en-US" altLang="ja-JP" dirty="0" smtClean="0"/>
          </a:p>
          <a:p>
            <a:pPr marL="0" indent="0">
              <a:buNone/>
            </a:pPr>
            <a:r>
              <a:rPr lang="ja-JP" altLang="en-US" dirty="0" smtClean="0"/>
              <a:t>３）米国</a:t>
            </a:r>
            <a:r>
              <a:rPr lang="ja-JP" altLang="en-US" dirty="0"/>
              <a:t>におけるアジア人移民排斥運動の鎮静化</a:t>
            </a:r>
          </a:p>
          <a:p>
            <a:pPr marL="0" indent="0">
              <a:buNone/>
            </a:pPr>
            <a:endParaRPr kumimoji="1" lang="ja-JP" altLang="en-US" dirty="0"/>
          </a:p>
        </p:txBody>
      </p:sp>
    </p:spTree>
    <p:extLst>
      <p:ext uri="{BB962C8B-B14F-4D97-AF65-F5344CB8AC3E}">
        <p14:creationId xmlns:p14="http://schemas.microsoft.com/office/powerpoint/2010/main" val="216430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64195" y="3071445"/>
            <a:ext cx="8596668" cy="990600"/>
          </a:xfrm>
        </p:spPr>
        <p:txBody>
          <a:bodyPr>
            <a:normAutofit fontScale="90000"/>
          </a:bodyPr>
          <a:lstStyle/>
          <a:p>
            <a:pPr algn="ctr"/>
            <a:r>
              <a:rPr kumimoji="1" lang="ja-JP" altLang="en-US" sz="6700" b="1" dirty="0" smtClean="0"/>
              <a:t>おわりに</a:t>
            </a:r>
            <a:r>
              <a:rPr lang="ja-JP" altLang="en-US" sz="4800" dirty="0" smtClean="0">
                <a:solidFill>
                  <a:schemeClr val="bg2">
                    <a:lumMod val="50000"/>
                  </a:schemeClr>
                </a:solidFill>
              </a:rPr>
              <a:t>－今後の研究課題</a:t>
            </a:r>
            <a:endParaRPr kumimoji="1" lang="ja-JP" altLang="en-US" sz="4800" dirty="0">
              <a:solidFill>
                <a:schemeClr val="bg2">
                  <a:lumMod val="50000"/>
                </a:schemeClr>
              </a:solidFill>
            </a:endParaRPr>
          </a:p>
        </p:txBody>
      </p:sp>
    </p:spTree>
    <p:extLst>
      <p:ext uri="{BB962C8B-B14F-4D97-AF65-F5344CB8AC3E}">
        <p14:creationId xmlns:p14="http://schemas.microsoft.com/office/powerpoint/2010/main" val="4073831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905934" y="967154"/>
            <a:ext cx="8596668" cy="5039039"/>
          </a:xfrm>
        </p:spPr>
        <p:txBody>
          <a:bodyPr/>
          <a:lstStyle/>
          <a:p>
            <a:pPr marL="0" indent="0">
              <a:buNone/>
            </a:pPr>
            <a:r>
              <a:rPr lang="ja-JP" altLang="en-US" sz="2800" b="1" dirty="0">
                <a:solidFill>
                  <a:schemeClr val="accent2">
                    <a:lumMod val="50000"/>
                  </a:schemeClr>
                </a:solidFill>
              </a:rPr>
              <a:t>＜参考文献＞</a:t>
            </a:r>
          </a:p>
          <a:p>
            <a:pPr marL="0" indent="0">
              <a:buNone/>
            </a:pPr>
            <a:endParaRPr lang="en-US" altLang="ja-JP" dirty="0" smtClean="0"/>
          </a:p>
          <a:p>
            <a:pPr marL="0" indent="0">
              <a:buNone/>
            </a:pPr>
            <a:r>
              <a:rPr lang="ja-JP" altLang="en-US" dirty="0" smtClean="0"/>
              <a:t>＊</a:t>
            </a:r>
            <a:r>
              <a:rPr lang="en-US" altLang="ja-JP" dirty="0"/>
              <a:t>『</a:t>
            </a:r>
            <a:r>
              <a:rPr lang="ja-JP" altLang="en-US" dirty="0"/>
              <a:t>渋沢栄一－日本のインフラを創った民間経済の巨人</a:t>
            </a:r>
            <a:r>
              <a:rPr lang="en-US" altLang="ja-JP" dirty="0"/>
              <a:t>』</a:t>
            </a:r>
            <a:r>
              <a:rPr lang="ja-JP" altLang="en-US" dirty="0"/>
              <a:t>木村昌人、ちくま新書</a:t>
            </a:r>
            <a:r>
              <a:rPr lang="ja-JP" altLang="en-US" dirty="0" smtClean="0"/>
              <a:t>、</a:t>
            </a:r>
            <a:endParaRPr lang="en-US" altLang="ja-JP" dirty="0" smtClean="0"/>
          </a:p>
          <a:p>
            <a:pPr marL="0" indent="0">
              <a:buNone/>
            </a:pPr>
            <a:r>
              <a:rPr lang="ja-JP" altLang="en-US" dirty="0" smtClean="0"/>
              <a:t>　　</a:t>
            </a:r>
            <a:r>
              <a:rPr lang="en-US" altLang="ja-JP" dirty="0" smtClean="0"/>
              <a:t>2020</a:t>
            </a:r>
            <a:r>
              <a:rPr lang="ja-JP" altLang="en-US" dirty="0"/>
              <a:t>年</a:t>
            </a:r>
          </a:p>
          <a:p>
            <a:pPr marL="0" indent="0">
              <a:buNone/>
            </a:pPr>
            <a:r>
              <a:rPr lang="ja-JP" altLang="en-US" dirty="0"/>
              <a:t>＊</a:t>
            </a:r>
            <a:r>
              <a:rPr lang="en-US" altLang="ja-JP" dirty="0"/>
              <a:t>『</a:t>
            </a:r>
            <a:r>
              <a:rPr lang="ja-JP" altLang="en-US" dirty="0"/>
              <a:t>はじめての渋沢栄一</a:t>
            </a:r>
            <a:r>
              <a:rPr lang="en-US" altLang="ja-JP" dirty="0"/>
              <a:t>』</a:t>
            </a:r>
            <a:r>
              <a:rPr lang="ja-JP" altLang="en-US" dirty="0"/>
              <a:t>渋沢研究会編、ミネルヴァ書房、</a:t>
            </a:r>
            <a:r>
              <a:rPr lang="en-US" altLang="ja-JP" dirty="0"/>
              <a:t>2020</a:t>
            </a:r>
            <a:r>
              <a:rPr lang="ja-JP" altLang="en-US" dirty="0" smtClean="0"/>
              <a:t>年</a:t>
            </a:r>
            <a:endParaRPr lang="en-US" altLang="ja-JP" dirty="0" smtClean="0"/>
          </a:p>
          <a:p>
            <a:pPr marL="0" indent="0">
              <a:buNone/>
            </a:pPr>
            <a:r>
              <a:rPr lang="ja-JP" altLang="en-US" dirty="0" smtClean="0"/>
              <a:t>＊</a:t>
            </a:r>
            <a:r>
              <a:rPr lang="en-US" altLang="ja-JP" dirty="0"/>
              <a:t>『</a:t>
            </a:r>
            <a:r>
              <a:rPr lang="ja-JP" altLang="en-US" dirty="0"/>
              <a:t>張謇と渋沢栄一</a:t>
            </a:r>
            <a:r>
              <a:rPr lang="en-US" altLang="ja-JP" dirty="0"/>
              <a:t>』</a:t>
            </a:r>
            <a:r>
              <a:rPr lang="ja-JP" altLang="en-US" dirty="0"/>
              <a:t>周見、日本経済評論社、</a:t>
            </a:r>
            <a:r>
              <a:rPr lang="en-US" altLang="ja-JP" dirty="0"/>
              <a:t>2010</a:t>
            </a:r>
            <a:r>
              <a:rPr lang="ja-JP" altLang="en-US" dirty="0"/>
              <a:t>年</a:t>
            </a:r>
          </a:p>
          <a:p>
            <a:pPr marL="0" indent="0">
              <a:buNone/>
            </a:pPr>
            <a:r>
              <a:rPr lang="ja-JP" altLang="en-US" dirty="0"/>
              <a:t>＊</a:t>
            </a:r>
            <a:r>
              <a:rPr lang="en-US" altLang="ja-JP" dirty="0"/>
              <a:t>『</a:t>
            </a:r>
            <a:r>
              <a:rPr lang="ja-JP" altLang="en-US" dirty="0"/>
              <a:t>近代東アジアの経済倫理とその実践</a:t>
            </a:r>
            <a:r>
              <a:rPr lang="en-US" altLang="ja-JP" dirty="0"/>
              <a:t>』</a:t>
            </a:r>
            <a:r>
              <a:rPr lang="ja-JP" altLang="en-US" dirty="0"/>
              <a:t>陶徳民、姜克實、見城悌治、桐原健</a:t>
            </a:r>
            <a:r>
              <a:rPr lang="ja-JP" altLang="en-US" dirty="0" smtClean="0"/>
              <a:t>真</a:t>
            </a:r>
            <a:endParaRPr lang="en-US" altLang="ja-JP" dirty="0" smtClean="0"/>
          </a:p>
          <a:p>
            <a:pPr marL="0" indent="0">
              <a:buNone/>
            </a:pPr>
            <a:r>
              <a:rPr lang="ja-JP" altLang="en-US" dirty="0" smtClean="0"/>
              <a:t>　　編著</a:t>
            </a:r>
            <a:r>
              <a:rPr lang="ja-JP" altLang="en-US" dirty="0"/>
              <a:t>、日本経済評論社、</a:t>
            </a:r>
            <a:r>
              <a:rPr lang="en-US" altLang="ja-JP" dirty="0"/>
              <a:t>2009</a:t>
            </a:r>
            <a:r>
              <a:rPr lang="ja-JP" altLang="en-US" dirty="0"/>
              <a:t>年</a:t>
            </a:r>
          </a:p>
          <a:p>
            <a:pPr marL="0" indent="0">
              <a:buNone/>
            </a:pPr>
            <a:r>
              <a:rPr lang="ja-JP" altLang="en-US" dirty="0"/>
              <a:t>＊</a:t>
            </a:r>
            <a:r>
              <a:rPr lang="en-US" altLang="ja-JP" dirty="0"/>
              <a:t>『</a:t>
            </a:r>
            <a:r>
              <a:rPr lang="ja-JP" altLang="en-US" dirty="0"/>
              <a:t>日米民間経済外交 </a:t>
            </a:r>
            <a:r>
              <a:rPr lang="en-US" altLang="ja-JP" dirty="0"/>
              <a:t>1905</a:t>
            </a:r>
            <a:r>
              <a:rPr lang="ja-JP" altLang="en-US" dirty="0"/>
              <a:t>～</a:t>
            </a:r>
            <a:r>
              <a:rPr lang="en-US" altLang="ja-JP" dirty="0"/>
              <a:t>1911』</a:t>
            </a:r>
            <a:r>
              <a:rPr lang="ja-JP" altLang="en-US" dirty="0"/>
              <a:t>木村昌人、慶応通信、</a:t>
            </a:r>
            <a:r>
              <a:rPr lang="en-US" altLang="ja-JP" dirty="0"/>
              <a:t>1989</a:t>
            </a:r>
            <a:r>
              <a:rPr lang="ja-JP" altLang="en-US" dirty="0"/>
              <a:t>年</a:t>
            </a:r>
          </a:p>
          <a:p>
            <a:pPr marL="0" indent="0">
              <a:buNone/>
            </a:pPr>
            <a:r>
              <a:rPr lang="ja-JP" altLang="en-US" dirty="0"/>
              <a:t>＊ </a:t>
            </a:r>
            <a:r>
              <a:rPr lang="en-US" altLang="ja-JP" dirty="0" smtClean="0"/>
              <a:t>The </a:t>
            </a:r>
            <a:r>
              <a:rPr lang="en-US" altLang="ja-JP" dirty="0"/>
              <a:t>American President Lines and its forebears, 1848-1948, by John </a:t>
            </a:r>
            <a:r>
              <a:rPr lang="en-US" altLang="ja-JP" dirty="0" err="1"/>
              <a:t>Nieven</a:t>
            </a:r>
            <a:r>
              <a:rPr lang="en-US" altLang="ja-JP" dirty="0"/>
              <a:t>, </a:t>
            </a:r>
            <a:endParaRPr lang="en-US" altLang="ja-JP" dirty="0" smtClean="0"/>
          </a:p>
          <a:p>
            <a:pPr marL="0" indent="0">
              <a:buNone/>
            </a:pPr>
            <a:r>
              <a:rPr lang="ja-JP" altLang="en-US" dirty="0" smtClean="0"/>
              <a:t>　　</a:t>
            </a:r>
            <a:r>
              <a:rPr lang="en-US" altLang="ja-JP" dirty="0" smtClean="0"/>
              <a:t>Delaware</a:t>
            </a:r>
            <a:r>
              <a:rPr lang="en-US" altLang="ja-JP" dirty="0"/>
              <a:t>, 1987</a:t>
            </a:r>
          </a:p>
          <a:p>
            <a:pPr marL="0" indent="0">
              <a:buNone/>
            </a:pPr>
            <a:endParaRPr kumimoji="1" lang="ja-JP" altLang="en-US" dirty="0"/>
          </a:p>
        </p:txBody>
      </p:sp>
    </p:spTree>
    <p:extLst>
      <p:ext uri="{BB962C8B-B14F-4D97-AF65-F5344CB8AC3E}">
        <p14:creationId xmlns:p14="http://schemas.microsoft.com/office/powerpoint/2010/main" val="244749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1128271" y="519679"/>
            <a:ext cx="8596668" cy="5968803"/>
          </a:xfrm>
        </p:spPr>
        <p:txBody>
          <a:bodyPr>
            <a:normAutofit/>
          </a:bodyPr>
          <a:lstStyle/>
          <a:p>
            <a:pPr marL="0" indent="0">
              <a:buNone/>
            </a:pPr>
            <a:r>
              <a:rPr lang="en-US" altLang="ja-JP" sz="3000" b="1" dirty="0">
                <a:solidFill>
                  <a:schemeClr val="accent2">
                    <a:lumMod val="75000"/>
                  </a:schemeClr>
                </a:solidFill>
              </a:rPr>
              <a:t>【</a:t>
            </a:r>
            <a:r>
              <a:rPr lang="ja-JP" altLang="en-US" sz="3000" b="1" dirty="0">
                <a:solidFill>
                  <a:schemeClr val="accent2">
                    <a:lumMod val="75000"/>
                  </a:schemeClr>
                </a:solidFill>
              </a:rPr>
              <a:t>授業の概要</a:t>
            </a:r>
            <a:r>
              <a:rPr lang="en-US" altLang="ja-JP" sz="3000" b="1" dirty="0" smtClean="0">
                <a:solidFill>
                  <a:schemeClr val="accent2">
                    <a:lumMod val="75000"/>
                  </a:schemeClr>
                </a:solidFill>
              </a:rPr>
              <a:t>】</a:t>
            </a:r>
          </a:p>
          <a:p>
            <a:pPr marL="0" indent="0">
              <a:buNone/>
            </a:pPr>
            <a:endParaRPr lang="en-US" altLang="ja-JP" sz="900" b="1" dirty="0" smtClean="0">
              <a:solidFill>
                <a:schemeClr val="accent1"/>
              </a:solidFill>
            </a:endParaRPr>
          </a:p>
          <a:p>
            <a:pPr marL="0" indent="0">
              <a:buNone/>
            </a:pPr>
            <a:r>
              <a:rPr lang="ja-JP" altLang="en-US" sz="2300" b="1" dirty="0" smtClean="0">
                <a:solidFill>
                  <a:schemeClr val="accent1"/>
                </a:solidFill>
              </a:rPr>
              <a:t>はじめに</a:t>
            </a:r>
            <a:r>
              <a:rPr lang="en-US" altLang="ja-JP" sz="2300" b="1" dirty="0" smtClean="0">
                <a:solidFill>
                  <a:schemeClr val="accent1"/>
                </a:solidFill>
              </a:rPr>
              <a:t>―</a:t>
            </a:r>
            <a:r>
              <a:rPr lang="ja-JP" altLang="en-US" sz="2300" dirty="0" smtClean="0"/>
              <a:t>文化</a:t>
            </a:r>
            <a:r>
              <a:rPr lang="ja-JP" altLang="en-US" sz="2300" dirty="0"/>
              <a:t>交渉学から見たアジア太平洋地域に</a:t>
            </a:r>
            <a:r>
              <a:rPr lang="ja-JP" altLang="en-US" sz="2300" dirty="0" smtClean="0"/>
              <a:t>おける</a:t>
            </a:r>
            <a:endParaRPr lang="en-US" altLang="ja-JP" sz="2300" dirty="0" smtClean="0"/>
          </a:p>
          <a:p>
            <a:pPr marL="0" indent="0">
              <a:buNone/>
            </a:pPr>
            <a:endParaRPr lang="en-US" altLang="ja-JP" sz="900" dirty="0" smtClean="0">
              <a:solidFill>
                <a:schemeClr val="tx1"/>
              </a:solidFill>
            </a:endParaRPr>
          </a:p>
          <a:p>
            <a:pPr marL="0" indent="0">
              <a:buNone/>
            </a:pPr>
            <a:r>
              <a:rPr lang="en-US" altLang="ja-JP" sz="2300" dirty="0" smtClean="0">
                <a:solidFill>
                  <a:schemeClr val="tx1"/>
                </a:solidFill>
              </a:rPr>
              <a:t>Ⅰ</a:t>
            </a:r>
            <a:r>
              <a:rPr lang="ja-JP" altLang="en-US" sz="2300" dirty="0" smtClean="0"/>
              <a:t>　渋沢栄一（日本）</a:t>
            </a:r>
            <a:endParaRPr lang="en-US" altLang="ja-JP" sz="2300" dirty="0" smtClean="0"/>
          </a:p>
          <a:p>
            <a:pPr marL="0" indent="0">
              <a:buNone/>
            </a:pPr>
            <a:r>
              <a:rPr lang="en-US" altLang="ja-JP" sz="900" dirty="0"/>
              <a:t> </a:t>
            </a:r>
            <a:endParaRPr lang="en-US" altLang="ja-JP" sz="900" dirty="0" smtClean="0"/>
          </a:p>
          <a:p>
            <a:pPr marL="0" indent="0">
              <a:buNone/>
            </a:pPr>
            <a:r>
              <a:rPr lang="en-US" altLang="ja-JP" sz="2300" dirty="0" smtClean="0"/>
              <a:t>II</a:t>
            </a:r>
            <a:r>
              <a:rPr lang="ja-JP" altLang="en-US" sz="2300" dirty="0"/>
              <a:t>　</a:t>
            </a:r>
            <a:r>
              <a:rPr lang="ja-JP" altLang="en-US" sz="2300" dirty="0" smtClean="0"/>
              <a:t>張謇（中国）</a:t>
            </a:r>
            <a:endParaRPr lang="en-US" altLang="ja-JP" sz="2300" dirty="0"/>
          </a:p>
          <a:p>
            <a:pPr marL="0" indent="0">
              <a:buNone/>
            </a:pPr>
            <a:r>
              <a:rPr lang="en-US" altLang="ja-JP" sz="900" dirty="0"/>
              <a:t> </a:t>
            </a:r>
          </a:p>
          <a:p>
            <a:pPr marL="0" indent="0">
              <a:buNone/>
            </a:pPr>
            <a:r>
              <a:rPr lang="en-US" altLang="ja-JP" sz="2300" dirty="0" smtClean="0"/>
              <a:t>III</a:t>
            </a:r>
            <a:r>
              <a:rPr lang="ja-JP" altLang="en-US" sz="2300" dirty="0"/>
              <a:t>　ロバート・</a:t>
            </a:r>
            <a:r>
              <a:rPr lang="ja-JP" altLang="en-US" sz="2300" dirty="0" smtClean="0"/>
              <a:t>ダラー（米国）</a:t>
            </a:r>
            <a:endParaRPr lang="en-US" altLang="ja-JP" sz="2300" dirty="0"/>
          </a:p>
          <a:p>
            <a:pPr marL="0" indent="0">
              <a:buNone/>
            </a:pPr>
            <a:r>
              <a:rPr lang="en-US" altLang="ja-JP" sz="900" dirty="0"/>
              <a:t> </a:t>
            </a:r>
            <a:r>
              <a:rPr lang="ja-JP" altLang="en-US" sz="900" dirty="0"/>
              <a:t> </a:t>
            </a:r>
          </a:p>
          <a:p>
            <a:pPr marL="0" indent="0">
              <a:buNone/>
            </a:pPr>
            <a:r>
              <a:rPr lang="en-US" altLang="ja-JP" sz="2300" dirty="0" smtClean="0"/>
              <a:t>IV </a:t>
            </a:r>
            <a:r>
              <a:rPr lang="ja-JP" altLang="en-US" sz="2300" dirty="0"/>
              <a:t>　渋沢・張・ダラーが日中米三国関係に及ぼした影響</a:t>
            </a:r>
          </a:p>
          <a:p>
            <a:pPr marL="0" indent="0">
              <a:buNone/>
            </a:pPr>
            <a:r>
              <a:rPr lang="ja-JP" altLang="en-US" sz="900" dirty="0"/>
              <a:t> </a:t>
            </a:r>
          </a:p>
          <a:p>
            <a:pPr marL="0" indent="0">
              <a:buNone/>
            </a:pPr>
            <a:r>
              <a:rPr lang="ja-JP" altLang="en-US" sz="2300" b="1" dirty="0">
                <a:solidFill>
                  <a:schemeClr val="accent1"/>
                </a:solidFill>
              </a:rPr>
              <a:t>おわり</a:t>
            </a:r>
            <a:r>
              <a:rPr lang="ja-JP" altLang="en-US" sz="2300" b="1" dirty="0" smtClean="0">
                <a:solidFill>
                  <a:schemeClr val="accent1"/>
                </a:solidFill>
              </a:rPr>
              <a:t>に</a:t>
            </a:r>
            <a:r>
              <a:rPr lang="en-US" altLang="ja-JP" sz="2300" b="1" dirty="0">
                <a:solidFill>
                  <a:schemeClr val="accent1"/>
                </a:solidFill>
              </a:rPr>
              <a:t>―</a:t>
            </a:r>
            <a:r>
              <a:rPr lang="ja-JP" altLang="en-US" sz="2300" dirty="0" smtClean="0"/>
              <a:t>今後</a:t>
            </a:r>
            <a:r>
              <a:rPr lang="ja-JP" altLang="en-US" sz="2300" dirty="0"/>
              <a:t>の研究課題</a:t>
            </a:r>
          </a:p>
          <a:p>
            <a:pPr marL="0" indent="0">
              <a:buNone/>
            </a:pPr>
            <a:r>
              <a:rPr lang="ja-JP" altLang="en-US" sz="800" dirty="0"/>
              <a:t> </a:t>
            </a:r>
          </a:p>
          <a:p>
            <a:pPr marL="0" indent="0">
              <a:buNone/>
            </a:pPr>
            <a:r>
              <a:rPr lang="ja-JP" altLang="en-US" sz="2300" b="1" dirty="0">
                <a:solidFill>
                  <a:schemeClr val="accent1"/>
                </a:solidFill>
              </a:rPr>
              <a:t>参考文献</a:t>
            </a:r>
          </a:p>
          <a:p>
            <a:pPr marL="0" indent="0">
              <a:buNone/>
            </a:pPr>
            <a:endParaRPr kumimoji="1" lang="ja-JP" altLang="en-US" dirty="0"/>
          </a:p>
        </p:txBody>
      </p:sp>
    </p:spTree>
    <p:extLst>
      <p:ext uri="{BB962C8B-B14F-4D97-AF65-F5344CB8AC3E}">
        <p14:creationId xmlns:p14="http://schemas.microsoft.com/office/powerpoint/2010/main" val="164141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56655" y="3064701"/>
            <a:ext cx="5435367" cy="1018784"/>
          </a:xfrm>
        </p:spPr>
        <p:txBody>
          <a:bodyPr>
            <a:normAutofit/>
          </a:bodyPr>
          <a:lstStyle/>
          <a:p>
            <a:pPr algn="ctr"/>
            <a:r>
              <a:rPr kumimoji="1" lang="ja-JP" altLang="en-US" sz="6000" b="1" dirty="0" smtClean="0"/>
              <a:t>はじめに</a:t>
            </a:r>
            <a:endParaRPr kumimoji="1" lang="ja-JP" altLang="en-US" sz="6000" b="1" dirty="0"/>
          </a:p>
        </p:txBody>
      </p:sp>
    </p:spTree>
    <p:extLst>
      <p:ext uri="{BB962C8B-B14F-4D97-AF65-F5344CB8AC3E}">
        <p14:creationId xmlns:p14="http://schemas.microsoft.com/office/powerpoint/2010/main" val="176700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389" y="197425"/>
            <a:ext cx="9218525" cy="6516000"/>
          </a:xfrm>
          <a:prstGeom prst="rect">
            <a:avLst/>
          </a:prstGeom>
        </p:spPr>
      </p:pic>
    </p:spTree>
    <p:extLst>
      <p:ext uri="{BB962C8B-B14F-4D97-AF65-F5344CB8AC3E}">
        <p14:creationId xmlns:p14="http://schemas.microsoft.com/office/powerpoint/2010/main" val="2916215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2489" y="1045772"/>
            <a:ext cx="10022883" cy="5179663"/>
          </a:xfrm>
        </p:spPr>
        <p:txBody>
          <a:bodyPr>
            <a:normAutofit fontScale="92500" lnSpcReduction="10000"/>
          </a:bodyPr>
          <a:lstStyle/>
          <a:p>
            <a:pPr marL="0" indent="0">
              <a:buNone/>
            </a:pPr>
            <a:r>
              <a:rPr lang="en-US" altLang="ja-JP" sz="3000" b="1" dirty="0">
                <a:solidFill>
                  <a:schemeClr val="accent2">
                    <a:lumMod val="50000"/>
                  </a:schemeClr>
                </a:solidFill>
              </a:rPr>
              <a:t>I</a:t>
            </a:r>
            <a:r>
              <a:rPr lang="ja-JP" altLang="en-US" sz="3000" b="1" dirty="0">
                <a:solidFill>
                  <a:schemeClr val="accent2">
                    <a:lumMod val="50000"/>
                  </a:schemeClr>
                </a:solidFill>
              </a:rPr>
              <a:t>　渋沢</a:t>
            </a:r>
            <a:r>
              <a:rPr lang="ja-JP" altLang="en-US" sz="3000" b="1" dirty="0" smtClean="0">
                <a:solidFill>
                  <a:schemeClr val="accent2">
                    <a:lumMod val="50000"/>
                  </a:schemeClr>
                </a:solidFill>
              </a:rPr>
              <a:t>栄一（</a:t>
            </a:r>
            <a:r>
              <a:rPr lang="en-US" altLang="ja-JP" sz="3000" b="1" dirty="0" smtClean="0">
                <a:solidFill>
                  <a:schemeClr val="accent2">
                    <a:lumMod val="50000"/>
                  </a:schemeClr>
                </a:solidFill>
              </a:rPr>
              <a:t>1840</a:t>
            </a:r>
            <a:r>
              <a:rPr lang="ja-JP" altLang="en-US" sz="3000" b="1" dirty="0">
                <a:solidFill>
                  <a:schemeClr val="accent2">
                    <a:lumMod val="50000"/>
                  </a:schemeClr>
                </a:solidFill>
              </a:rPr>
              <a:t>～</a:t>
            </a:r>
            <a:r>
              <a:rPr lang="en-US" altLang="ja-JP" sz="3000" b="1" dirty="0" smtClean="0">
                <a:solidFill>
                  <a:schemeClr val="accent2">
                    <a:lumMod val="50000"/>
                  </a:schemeClr>
                </a:solidFill>
              </a:rPr>
              <a:t>1931</a:t>
            </a:r>
            <a:r>
              <a:rPr lang="ja-JP" altLang="en-US" sz="3000" b="1" dirty="0" smtClean="0">
                <a:solidFill>
                  <a:schemeClr val="accent2">
                    <a:lumMod val="50000"/>
                  </a:schemeClr>
                </a:solidFill>
              </a:rPr>
              <a:t>）の</a:t>
            </a:r>
            <a:r>
              <a:rPr lang="ja-JP" altLang="en-US" sz="3000" b="1" dirty="0">
                <a:solidFill>
                  <a:schemeClr val="accent2">
                    <a:lumMod val="50000"/>
                  </a:schemeClr>
                </a:solidFill>
              </a:rPr>
              <a:t>事例</a:t>
            </a:r>
          </a:p>
          <a:p>
            <a:pPr marL="0" indent="0">
              <a:buNone/>
            </a:pPr>
            <a:endParaRPr lang="ja-JP" altLang="en-US" dirty="0"/>
          </a:p>
          <a:p>
            <a:pPr marL="0" indent="0">
              <a:buNone/>
            </a:pPr>
            <a:r>
              <a:rPr lang="ja-JP" altLang="en-US" sz="1900" dirty="0"/>
              <a:t>１</a:t>
            </a:r>
            <a:r>
              <a:rPr lang="ja-JP" altLang="en-US" sz="1900" dirty="0" smtClean="0"/>
              <a:t>） 略歴</a:t>
            </a:r>
            <a:r>
              <a:rPr lang="ja-JP" altLang="en-US" sz="1900" dirty="0"/>
              <a:t>－年譜参照</a:t>
            </a:r>
          </a:p>
          <a:p>
            <a:pPr marL="0" indent="0">
              <a:buNone/>
            </a:pPr>
            <a:r>
              <a:rPr lang="ja-JP" altLang="en-US" sz="1900" dirty="0"/>
              <a:t>２</a:t>
            </a:r>
            <a:r>
              <a:rPr lang="ja-JP" altLang="en-US" sz="1900" dirty="0" smtClean="0"/>
              <a:t>） 思想</a:t>
            </a:r>
            <a:r>
              <a:rPr lang="ja-JP" altLang="en-US" sz="1900" dirty="0"/>
              <a:t>形成－論語と算盤、民主化</a:t>
            </a:r>
          </a:p>
          <a:p>
            <a:pPr marL="0" indent="0">
              <a:buNone/>
            </a:pPr>
            <a:r>
              <a:rPr lang="ja-JP" altLang="en-US" sz="1900" dirty="0"/>
              <a:t>３</a:t>
            </a:r>
            <a:r>
              <a:rPr lang="ja-JP" altLang="en-US" sz="1900" dirty="0" smtClean="0"/>
              <a:t>） 活動</a:t>
            </a:r>
            <a:r>
              <a:rPr lang="ja-JP" altLang="en-US" sz="1900" dirty="0"/>
              <a:t>－合本主義</a:t>
            </a:r>
          </a:p>
          <a:p>
            <a:pPr marL="0" indent="0">
              <a:buNone/>
            </a:pPr>
            <a:r>
              <a:rPr lang="ja-JP" altLang="en-US" sz="1900" dirty="0" smtClean="0"/>
              <a:t>   ① 実業家</a:t>
            </a:r>
            <a:r>
              <a:rPr lang="ja-JP" altLang="en-US" sz="1900" dirty="0"/>
              <a:t>として－合本</a:t>
            </a:r>
            <a:r>
              <a:rPr lang="ja-JP" altLang="en-US" sz="1900" dirty="0" smtClean="0"/>
              <a:t>主義</a:t>
            </a:r>
            <a:r>
              <a:rPr lang="ja-JP" altLang="en-US" sz="1900" dirty="0"/>
              <a:t>－</a:t>
            </a:r>
            <a:endParaRPr lang="en-US" altLang="ja-JP" sz="1900" dirty="0" smtClean="0"/>
          </a:p>
          <a:p>
            <a:pPr marL="0" indent="0">
              <a:buNone/>
            </a:pPr>
            <a:r>
              <a:rPr lang="en-US" altLang="ja-JP" sz="1900" dirty="0" smtClean="0"/>
              <a:t>   ②	</a:t>
            </a:r>
            <a:r>
              <a:rPr lang="ja-JP" altLang="en-US" sz="1900" dirty="0" smtClean="0"/>
              <a:t>慈善事業家として</a:t>
            </a:r>
          </a:p>
          <a:p>
            <a:pPr marL="0" indent="0">
              <a:buNone/>
            </a:pPr>
            <a:r>
              <a:rPr lang="ja-JP" altLang="en-US" sz="1900" dirty="0" smtClean="0"/>
              <a:t>   ③</a:t>
            </a:r>
            <a:r>
              <a:rPr lang="ja-JP" altLang="en-US" sz="1900" dirty="0"/>
              <a:t>	民間外交家として</a:t>
            </a:r>
          </a:p>
          <a:p>
            <a:pPr marL="0" indent="0">
              <a:buNone/>
            </a:pPr>
            <a:r>
              <a:rPr lang="ja-JP" altLang="en-US" sz="1900" dirty="0"/>
              <a:t>４</a:t>
            </a:r>
            <a:r>
              <a:rPr lang="ja-JP" altLang="en-US" sz="1900" dirty="0" smtClean="0"/>
              <a:t>） 日本史</a:t>
            </a:r>
            <a:r>
              <a:rPr lang="ja-JP" altLang="en-US" sz="1900" dirty="0"/>
              <a:t>の中での評価</a:t>
            </a:r>
          </a:p>
          <a:p>
            <a:pPr marL="0" indent="0">
              <a:buNone/>
            </a:pPr>
            <a:r>
              <a:rPr lang="ja-JP" altLang="en-US" sz="1900" dirty="0" smtClean="0"/>
              <a:t>   ①</a:t>
            </a:r>
            <a:r>
              <a:rPr lang="ja-JP" altLang="en-US" sz="1900" dirty="0"/>
              <a:t>	民間人の立場から政府と協力しながら近代日本社会の基盤を整備した。</a:t>
            </a:r>
          </a:p>
          <a:p>
            <a:pPr marL="0" indent="0">
              <a:buNone/>
            </a:pPr>
            <a:r>
              <a:rPr lang="ja-JP" altLang="en-US" sz="1900" dirty="0" smtClean="0"/>
              <a:t>   ②</a:t>
            </a:r>
            <a:r>
              <a:rPr lang="ja-JP" altLang="en-US" sz="1900" dirty="0"/>
              <a:t>	日本に</a:t>
            </a:r>
            <a:r>
              <a:rPr lang="ja-JP" altLang="en-US" sz="1900" dirty="0" smtClean="0"/>
              <a:t>経済界（財界）を</a:t>
            </a:r>
            <a:r>
              <a:rPr lang="ja-JP" altLang="en-US" sz="1900" dirty="0"/>
              <a:t>創り、実業家に公益の</a:t>
            </a:r>
            <a:r>
              <a:rPr lang="ja-JP" altLang="en-US" sz="1900" dirty="0" smtClean="0"/>
              <a:t>追求（社会的責任）の</a:t>
            </a:r>
            <a:r>
              <a:rPr lang="ja-JP" altLang="en-US" sz="1900" dirty="0"/>
              <a:t>重要性を認識させた。</a:t>
            </a:r>
          </a:p>
          <a:p>
            <a:pPr marL="0" indent="0">
              <a:buNone/>
            </a:pPr>
            <a:r>
              <a:rPr lang="ja-JP" altLang="en-US" sz="1900" dirty="0" smtClean="0"/>
              <a:t>   ③</a:t>
            </a:r>
            <a:r>
              <a:rPr lang="ja-JP" altLang="en-US" sz="1900" dirty="0"/>
              <a:t>	商業教育、女子教育、漢学教育の普及に貢献した。</a:t>
            </a:r>
          </a:p>
          <a:p>
            <a:pPr marL="0" indent="0">
              <a:buNone/>
            </a:pPr>
            <a:r>
              <a:rPr lang="ja-JP" altLang="en-US" sz="1900" dirty="0" smtClean="0"/>
              <a:t>   ④</a:t>
            </a:r>
            <a:r>
              <a:rPr lang="ja-JP" altLang="en-US" sz="1900" dirty="0"/>
              <a:t>	日本の民間外交、特に日米交流の基盤を創った。</a:t>
            </a:r>
          </a:p>
          <a:p>
            <a:pPr marL="0" indent="0">
              <a:buNone/>
            </a:pPr>
            <a:endParaRPr kumimoji="1" lang="ja-JP" altLang="en-US" dirty="0"/>
          </a:p>
        </p:txBody>
      </p:sp>
    </p:spTree>
    <p:extLst>
      <p:ext uri="{BB962C8B-B14F-4D97-AF65-F5344CB8AC3E}">
        <p14:creationId xmlns:p14="http://schemas.microsoft.com/office/powerpoint/2010/main" val="3435730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48" y="613063"/>
            <a:ext cx="9344207" cy="5195455"/>
          </a:xfrm>
          <a:prstGeom prst="rect">
            <a:avLst/>
          </a:prstGeom>
        </p:spPr>
      </p:pic>
    </p:spTree>
    <p:extLst>
      <p:ext uri="{BB962C8B-B14F-4D97-AF65-F5344CB8AC3E}">
        <p14:creationId xmlns:p14="http://schemas.microsoft.com/office/powerpoint/2010/main" val="182529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95" y="269331"/>
            <a:ext cx="9023396" cy="6517918"/>
          </a:xfrm>
          <a:prstGeom prst="rect">
            <a:avLst/>
          </a:prstGeom>
        </p:spPr>
      </p:pic>
    </p:spTree>
    <p:extLst>
      <p:ext uri="{BB962C8B-B14F-4D97-AF65-F5344CB8AC3E}">
        <p14:creationId xmlns:p14="http://schemas.microsoft.com/office/powerpoint/2010/main" val="274878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999" y="1026830"/>
            <a:ext cx="9116490" cy="5041462"/>
          </a:xfrm>
          <a:prstGeom prst="rect">
            <a:avLst/>
          </a:prstGeom>
        </p:spPr>
      </p:pic>
    </p:spTree>
    <p:extLst>
      <p:ext uri="{BB962C8B-B14F-4D97-AF65-F5344CB8AC3E}">
        <p14:creationId xmlns:p14="http://schemas.microsoft.com/office/powerpoint/2010/main" val="280071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515" y="433093"/>
            <a:ext cx="8844258" cy="6306236"/>
          </a:xfrm>
          <a:prstGeom prst="rect">
            <a:avLst/>
          </a:prstGeom>
        </p:spPr>
      </p:pic>
    </p:spTree>
    <p:extLst>
      <p:ext uri="{BB962C8B-B14F-4D97-AF65-F5344CB8AC3E}">
        <p14:creationId xmlns:p14="http://schemas.microsoft.com/office/powerpoint/2010/main" val="1417239203"/>
      </p:ext>
    </p:extLst>
  </p:cSld>
  <p:clrMapOvr>
    <a:masterClrMapping/>
  </p:clrMapOvr>
</p:sld>
</file>

<file path=ppt/theme/theme1.xml><?xml version="1.0" encoding="utf-8"?>
<a:theme xmlns:a="http://schemas.openxmlformats.org/drawingml/2006/main" name="ファセット">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136</TotalTime>
  <Words>952</Words>
  <Application>Microsoft Office PowerPoint</Application>
  <PresentationFormat>ワイド画面</PresentationFormat>
  <Paragraphs>78</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メイリオ</vt:lpstr>
      <vt:lpstr>Arial</vt:lpstr>
      <vt:lpstr>Trebuchet MS</vt:lpstr>
      <vt:lpstr>Wingdings 3</vt:lpstr>
      <vt:lpstr>ファセット</vt:lpstr>
      <vt:lpstr>実業家と文化交渉 －渋沢栄一、張謇、 ロバート・ダラーの事例</vt:lpstr>
      <vt:lpstr>PowerPoint プレゼンテーション</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おわりに－今後の研究課題</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実業家と文化交渉 －渋沢栄一、張謇、 ロバート・ダラーの事例 </dc:title>
  <dc:creator>進藤　久美子</dc:creator>
  <cp:lastModifiedBy>KOUE,Hiroyuki</cp:lastModifiedBy>
  <cp:revision>17</cp:revision>
  <dcterms:created xsi:type="dcterms:W3CDTF">2020-11-10T02:25:43Z</dcterms:created>
  <dcterms:modified xsi:type="dcterms:W3CDTF">2020-11-18T02:40:04Z</dcterms:modified>
</cp:coreProperties>
</file>