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0D0D"/>
    <a:srgbClr val="FF9900"/>
    <a:srgbClr val="FFCC66"/>
    <a:srgbClr val="FFFF00"/>
    <a:srgbClr val="FF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7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411A-6C6F-4923-98E3-83AA35097382}" type="datetimeFigureOut">
              <a:rPr kumimoji="1" lang="ja-JP" altLang="en-US" smtClean="0"/>
              <a:pPr/>
              <a:t>2016/12/1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C9547-B458-48B9-8C9F-322E4B44DCB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411A-6C6F-4923-98E3-83AA35097382}" type="datetimeFigureOut">
              <a:rPr kumimoji="1" lang="ja-JP" altLang="en-US" smtClean="0"/>
              <a:pPr/>
              <a:t>2016/12/1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C9547-B458-48B9-8C9F-322E4B44DCB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411A-6C6F-4923-98E3-83AA35097382}" type="datetimeFigureOut">
              <a:rPr kumimoji="1" lang="ja-JP" altLang="en-US" smtClean="0"/>
              <a:pPr/>
              <a:t>2016/12/1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C9547-B458-48B9-8C9F-322E4B44DCB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411A-6C6F-4923-98E3-83AA35097382}" type="datetimeFigureOut">
              <a:rPr kumimoji="1" lang="ja-JP" altLang="en-US" smtClean="0"/>
              <a:pPr/>
              <a:t>2016/12/1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C9547-B458-48B9-8C9F-322E4B44DCB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411A-6C6F-4923-98E3-83AA35097382}" type="datetimeFigureOut">
              <a:rPr kumimoji="1" lang="ja-JP" altLang="en-US" smtClean="0"/>
              <a:pPr/>
              <a:t>2016/12/1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C9547-B458-48B9-8C9F-322E4B44DCB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411A-6C6F-4923-98E3-83AA35097382}" type="datetimeFigureOut">
              <a:rPr kumimoji="1" lang="ja-JP" altLang="en-US" smtClean="0"/>
              <a:pPr/>
              <a:t>2016/12/1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C9547-B458-48B9-8C9F-322E4B44DCB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411A-6C6F-4923-98E3-83AA35097382}" type="datetimeFigureOut">
              <a:rPr kumimoji="1" lang="ja-JP" altLang="en-US" smtClean="0"/>
              <a:pPr/>
              <a:t>2016/12/1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C9547-B458-48B9-8C9F-322E4B44DCB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411A-6C6F-4923-98E3-83AA35097382}" type="datetimeFigureOut">
              <a:rPr kumimoji="1" lang="ja-JP" altLang="en-US" smtClean="0"/>
              <a:pPr/>
              <a:t>2016/12/1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C9547-B458-48B9-8C9F-322E4B44DCB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411A-6C6F-4923-98E3-83AA35097382}" type="datetimeFigureOut">
              <a:rPr kumimoji="1" lang="ja-JP" altLang="en-US" smtClean="0"/>
              <a:pPr/>
              <a:t>2016/12/1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C9547-B458-48B9-8C9F-322E4B44DCB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411A-6C6F-4923-98E3-83AA35097382}" type="datetimeFigureOut">
              <a:rPr kumimoji="1" lang="ja-JP" altLang="en-US" smtClean="0"/>
              <a:pPr/>
              <a:t>2016/12/1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C9547-B458-48B9-8C9F-322E4B44DCB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411A-6C6F-4923-98E3-83AA35097382}" type="datetimeFigureOut">
              <a:rPr kumimoji="1" lang="ja-JP" altLang="en-US" smtClean="0"/>
              <a:pPr/>
              <a:t>2016/12/1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C9547-B458-48B9-8C9F-322E4B44DCB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8411A-6C6F-4923-98E3-83AA35097382}" type="datetimeFigureOut">
              <a:rPr kumimoji="1" lang="ja-JP" altLang="en-US" smtClean="0"/>
              <a:pPr/>
              <a:t>2016/12/1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C9547-B458-48B9-8C9F-322E4B44DCB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2312" y="2557462"/>
            <a:ext cx="2619375" cy="1743075"/>
          </a:xfrm>
          <a:prstGeom prst="rect">
            <a:avLst/>
          </a:prstGeom>
          <a:gradFill>
            <a:gsLst>
              <a:gs pos="100000">
                <a:schemeClr val="accent1">
                  <a:tint val="66000"/>
                  <a:satMod val="16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pic>
        <p:nvPicPr>
          <p:cNvPr id="5" name="図 4" descr="mono_020_mai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469" y="142852"/>
            <a:ext cx="8763062" cy="6572296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642910" y="357166"/>
            <a:ext cx="7858180" cy="1015663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ja-JP" altLang="en-US" sz="6000" b="1" dirty="0">
                <a:ln>
                  <a:solidFill>
                    <a:srgbClr val="00B050"/>
                  </a:solidFill>
                </a:ln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教職採用試験を語る会</a:t>
            </a:r>
            <a:endParaRPr kumimoji="1" lang="ja-JP" altLang="en-US" sz="6000" b="1" dirty="0">
              <a:ln>
                <a:solidFill>
                  <a:srgbClr val="00B050"/>
                </a:solidFill>
              </a:ln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71472" y="6215082"/>
            <a:ext cx="7858180" cy="400110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外国語学部キャリア委員会，英語</a:t>
            </a:r>
            <a:r>
              <a:rPr lang="ja-JP" altLang="en-US" sz="20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教育連環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センター</a:t>
            </a:r>
            <a:r>
              <a:rPr lang="en-US" altLang="ja-JP" sz="20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(e-LINC) 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共催</a:t>
            </a:r>
            <a:endParaRPr lang="ja-JP" altLang="en-US" sz="20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642910" y="1500174"/>
            <a:ext cx="7572428" cy="2571768"/>
          </a:xfrm>
          <a:prstGeom prst="roundRect">
            <a:avLst/>
          </a:prstGeom>
          <a:solidFill>
            <a:schemeClr val="tx1">
              <a:lumMod val="95000"/>
              <a:lumOff val="5000"/>
              <a:alpha val="41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b="1" dirty="0" smtClean="0">
                <a:solidFill>
                  <a:schemeClr val="bg1"/>
                </a:solidFill>
                <a:latin typeface="+mn-ea"/>
                <a:cs typeface="Meiryo UI" pitchFamily="50" charset="-128"/>
              </a:rPr>
              <a:t>日　時：</a:t>
            </a:r>
            <a:r>
              <a:rPr lang="en-US" altLang="ja-JP" sz="2800" b="1" dirty="0" smtClean="0">
                <a:solidFill>
                  <a:schemeClr val="bg1"/>
                </a:solidFill>
                <a:latin typeface="+mn-ea"/>
                <a:cs typeface="Meiryo UI" pitchFamily="50" charset="-128"/>
              </a:rPr>
              <a:t>2016</a:t>
            </a:r>
            <a:r>
              <a:rPr lang="ja-JP" altLang="en-US" sz="2800" b="1" dirty="0" smtClean="0">
                <a:solidFill>
                  <a:schemeClr val="bg1"/>
                </a:solidFill>
                <a:latin typeface="+mn-ea"/>
                <a:cs typeface="Meiryo UI" pitchFamily="50" charset="-128"/>
              </a:rPr>
              <a:t>年</a:t>
            </a:r>
            <a:r>
              <a:rPr lang="en-US" altLang="ja-JP" sz="2800" b="1" dirty="0" smtClean="0">
                <a:solidFill>
                  <a:schemeClr val="bg1"/>
                </a:solidFill>
                <a:latin typeface="+mn-ea"/>
                <a:cs typeface="Meiryo UI" pitchFamily="50" charset="-128"/>
              </a:rPr>
              <a:t>12</a:t>
            </a:r>
            <a:r>
              <a:rPr lang="ja-JP" altLang="en-US" sz="2800" b="1" dirty="0" smtClean="0">
                <a:solidFill>
                  <a:schemeClr val="bg1"/>
                </a:solidFill>
                <a:latin typeface="+mn-ea"/>
                <a:cs typeface="Meiryo UI" pitchFamily="50" charset="-128"/>
              </a:rPr>
              <a:t>月</a:t>
            </a:r>
            <a:r>
              <a:rPr lang="en-US" altLang="ja-JP" sz="2800" b="1" dirty="0" smtClean="0">
                <a:solidFill>
                  <a:schemeClr val="bg1"/>
                </a:solidFill>
                <a:latin typeface="+mn-ea"/>
                <a:cs typeface="Meiryo UI" pitchFamily="50" charset="-128"/>
              </a:rPr>
              <a:t>15</a:t>
            </a:r>
            <a:r>
              <a:rPr lang="ja-JP" altLang="en-US" sz="2800" b="1" dirty="0" smtClean="0">
                <a:solidFill>
                  <a:schemeClr val="bg1"/>
                </a:solidFill>
                <a:latin typeface="+mn-ea"/>
                <a:cs typeface="Meiryo UI" pitchFamily="50" charset="-128"/>
              </a:rPr>
              <a:t>日（木）</a:t>
            </a:r>
            <a:r>
              <a:rPr lang="ja-JP" altLang="en-US" sz="2800" b="1" dirty="0">
                <a:solidFill>
                  <a:schemeClr val="bg1"/>
                </a:solidFill>
                <a:latin typeface="+mn-ea"/>
                <a:cs typeface="Meiryo UI" pitchFamily="50" charset="-128"/>
              </a:rPr>
              <a:t> </a:t>
            </a:r>
            <a:r>
              <a:rPr lang="en-US" altLang="ja-JP" sz="2800" b="1" dirty="0" smtClean="0">
                <a:solidFill>
                  <a:schemeClr val="bg1"/>
                </a:solidFill>
                <a:latin typeface="+mn-ea"/>
                <a:cs typeface="Meiryo UI" pitchFamily="50" charset="-128"/>
              </a:rPr>
              <a:t>12</a:t>
            </a:r>
            <a:r>
              <a:rPr lang="ja-JP" altLang="en-US" sz="2800" b="1" dirty="0" smtClean="0">
                <a:solidFill>
                  <a:schemeClr val="bg1"/>
                </a:solidFill>
                <a:latin typeface="+mn-ea"/>
                <a:cs typeface="Meiryo UI" pitchFamily="50" charset="-128"/>
              </a:rPr>
              <a:t>：</a:t>
            </a:r>
            <a:r>
              <a:rPr lang="en-US" altLang="ja-JP" sz="2800" b="1" dirty="0" smtClean="0">
                <a:solidFill>
                  <a:schemeClr val="bg1"/>
                </a:solidFill>
                <a:latin typeface="+mn-ea"/>
                <a:cs typeface="Meiryo UI" pitchFamily="50" charset="-128"/>
              </a:rPr>
              <a:t>15</a:t>
            </a:r>
            <a:r>
              <a:rPr lang="ja-JP" altLang="en-US" sz="2800" b="1" dirty="0" smtClean="0">
                <a:solidFill>
                  <a:schemeClr val="bg1"/>
                </a:solidFill>
                <a:latin typeface="+mn-ea"/>
                <a:cs typeface="Meiryo UI" pitchFamily="50" charset="-128"/>
              </a:rPr>
              <a:t>～</a:t>
            </a:r>
            <a:r>
              <a:rPr lang="en-US" altLang="ja-JP" sz="2800" b="1" dirty="0" smtClean="0">
                <a:solidFill>
                  <a:schemeClr val="bg1"/>
                </a:solidFill>
                <a:latin typeface="+mn-ea"/>
                <a:cs typeface="Meiryo UI" pitchFamily="50" charset="-128"/>
              </a:rPr>
              <a:t>13</a:t>
            </a:r>
            <a:r>
              <a:rPr lang="ja-JP" altLang="en-US" sz="2800" b="1" dirty="0" smtClean="0">
                <a:solidFill>
                  <a:schemeClr val="bg1"/>
                </a:solidFill>
                <a:latin typeface="+mn-ea"/>
                <a:cs typeface="Meiryo UI" pitchFamily="50" charset="-128"/>
              </a:rPr>
              <a:t>：</a:t>
            </a:r>
            <a:r>
              <a:rPr lang="en-US" altLang="ja-JP" sz="2800" b="1" dirty="0" smtClean="0">
                <a:solidFill>
                  <a:schemeClr val="bg1"/>
                </a:solidFill>
                <a:latin typeface="+mn-ea"/>
                <a:cs typeface="Meiryo UI" pitchFamily="50" charset="-128"/>
              </a:rPr>
              <a:t>00</a:t>
            </a:r>
          </a:p>
          <a:p>
            <a:r>
              <a:rPr lang="ja-JP" altLang="en-US" sz="2800" b="1" dirty="0" smtClean="0">
                <a:solidFill>
                  <a:schemeClr val="bg1"/>
                </a:solidFill>
                <a:latin typeface="+mn-ea"/>
                <a:cs typeface="Meiryo UI" pitchFamily="50" charset="-128"/>
              </a:rPr>
              <a:t>場　所：岩崎記念館　</a:t>
            </a:r>
            <a:r>
              <a:rPr lang="en-US" altLang="ja-JP" sz="2800" b="1" dirty="0" smtClean="0">
                <a:solidFill>
                  <a:schemeClr val="bg1"/>
                </a:solidFill>
                <a:latin typeface="+mn-ea"/>
                <a:cs typeface="Meiryo UI" pitchFamily="50" charset="-128"/>
              </a:rPr>
              <a:t>4F</a:t>
            </a:r>
          </a:p>
          <a:p>
            <a:r>
              <a:rPr lang="ja-JP" altLang="en-US" sz="2800" b="1" dirty="0" smtClean="0">
                <a:solidFill>
                  <a:schemeClr val="bg1"/>
                </a:solidFill>
                <a:latin typeface="+mn-ea"/>
                <a:cs typeface="Meiryo UI" pitchFamily="50" charset="-128"/>
              </a:rPr>
              <a:t>　　　　  英語教育連環センター（</a:t>
            </a:r>
            <a:r>
              <a:rPr lang="en-US" altLang="ja-JP" sz="2800" b="1" dirty="0" smtClean="0">
                <a:solidFill>
                  <a:schemeClr val="bg1"/>
                </a:solidFill>
                <a:latin typeface="+mn-ea"/>
                <a:cs typeface="Meiryo UI" pitchFamily="50" charset="-128"/>
              </a:rPr>
              <a:t>e-LINC</a:t>
            </a:r>
            <a:r>
              <a:rPr lang="ja-JP" altLang="en-US" sz="2800" b="1" dirty="0" smtClean="0">
                <a:solidFill>
                  <a:schemeClr val="bg1"/>
                </a:solidFill>
                <a:latin typeface="+mn-ea"/>
                <a:cs typeface="Meiryo UI" pitchFamily="50" charset="-128"/>
              </a:rPr>
              <a:t>）</a:t>
            </a:r>
            <a:endParaRPr lang="en-US" altLang="ja-JP" sz="2800" b="1" dirty="0" smtClean="0">
              <a:solidFill>
                <a:schemeClr val="bg1"/>
              </a:solidFill>
              <a:latin typeface="+mn-ea"/>
              <a:cs typeface="Meiryo UI" pitchFamily="50" charset="-128"/>
            </a:endParaRPr>
          </a:p>
          <a:p>
            <a:r>
              <a:rPr lang="ja-JP" altLang="en-US" sz="2800" b="1" dirty="0" smtClean="0">
                <a:solidFill>
                  <a:schemeClr val="bg1"/>
                </a:solidFill>
                <a:latin typeface="+mn-ea"/>
                <a:cs typeface="Meiryo UI" pitchFamily="50" charset="-128"/>
              </a:rPr>
              <a:t>講演者：</a:t>
            </a:r>
            <a:r>
              <a:rPr lang="en-US" altLang="ja-JP" sz="2800" b="1" dirty="0" smtClean="0">
                <a:solidFill>
                  <a:schemeClr val="bg1"/>
                </a:solidFill>
                <a:latin typeface="+mn-ea"/>
                <a:cs typeface="Meiryo UI" pitchFamily="50" charset="-128"/>
              </a:rPr>
              <a:t>	</a:t>
            </a:r>
            <a:r>
              <a:rPr lang="ja-JP" altLang="en-US" sz="2800" b="1" dirty="0" smtClean="0">
                <a:solidFill>
                  <a:schemeClr val="bg1"/>
                </a:solidFill>
                <a:latin typeface="+mn-ea"/>
                <a:cs typeface="Meiryo UI" pitchFamily="50" charset="-128"/>
              </a:rPr>
              <a:t>峯松拓哉（外国語学部）</a:t>
            </a:r>
            <a:endParaRPr lang="en-US" altLang="ja-JP" sz="2800" b="1" dirty="0" smtClean="0">
              <a:solidFill>
                <a:schemeClr val="bg1"/>
              </a:solidFill>
              <a:latin typeface="+mn-ea"/>
              <a:cs typeface="Meiryo UI" pitchFamily="50" charset="-128"/>
            </a:endParaRPr>
          </a:p>
          <a:p>
            <a:r>
              <a:rPr lang="ja-JP" altLang="en-US" sz="2800" b="1" dirty="0" smtClean="0">
                <a:solidFill>
                  <a:schemeClr val="bg1"/>
                </a:solidFill>
                <a:latin typeface="+mn-ea"/>
                <a:cs typeface="Meiryo UI" pitchFamily="50" charset="-128"/>
              </a:rPr>
              <a:t>　　　　　</a:t>
            </a:r>
            <a:r>
              <a:rPr lang="en-US" altLang="en-US" sz="2800" b="1" dirty="0">
                <a:solidFill>
                  <a:schemeClr val="bg1"/>
                </a:solidFill>
                <a:latin typeface="+mn-ea"/>
                <a:cs typeface="Meiryo UI" pitchFamily="50" charset="-128"/>
              </a:rPr>
              <a:t> </a:t>
            </a:r>
            <a:r>
              <a:rPr lang="en-US" altLang="en-US" sz="2800" b="1" dirty="0" smtClean="0">
                <a:solidFill>
                  <a:schemeClr val="bg1"/>
                </a:solidFill>
                <a:latin typeface="+mn-ea"/>
                <a:cs typeface="Meiryo UI" pitchFamily="50" charset="-128"/>
              </a:rPr>
              <a:t>	</a:t>
            </a:r>
            <a:r>
              <a:rPr lang="ja-JP" altLang="en-US" sz="2800" b="1" dirty="0" smtClean="0">
                <a:solidFill>
                  <a:schemeClr val="bg1"/>
                </a:solidFill>
                <a:latin typeface="+mn-ea"/>
                <a:cs typeface="Meiryo UI" pitchFamily="50" charset="-128"/>
              </a:rPr>
              <a:t>横奥あかり（外国語学部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  <a:endParaRPr lang="en-US" altLang="ja-JP" sz="2800" b="1" dirty="0" smtClean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642910" y="4143380"/>
            <a:ext cx="7572428" cy="1928826"/>
          </a:xfrm>
          <a:prstGeom prst="roundRect">
            <a:avLst/>
          </a:prstGeom>
          <a:solidFill>
            <a:srgbClr val="0D0D0D">
              <a:alpha val="67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endParaRPr kumimoji="1" lang="en-US" altLang="ja-JP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lang="ja-JP" altLang="en-US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４年生の教員採用試験経験者２人と，公立学校，私立学校の</a:t>
            </a:r>
            <a:r>
              <a:rPr kumimoji="1" lang="ja-JP" altLang="en-US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採用試験</a:t>
            </a:r>
            <a:r>
              <a:rPr lang="ja-JP" altLang="en-US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について，</a:t>
            </a:r>
            <a:r>
              <a:rPr kumimoji="1" lang="ja-JP" altLang="en-US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準備や面接の実体験</a:t>
            </a:r>
            <a:r>
              <a:rPr lang="ja-JP" altLang="en-US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など，具体詳細に語り合う会です！</a:t>
            </a:r>
            <a:endParaRPr lang="en-US" altLang="ja-JP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「教師になりたいけど不安</a:t>
            </a:r>
            <a:r>
              <a:rPr lang="en-US" altLang="ja-JP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…</a:t>
            </a:r>
            <a:r>
              <a:rPr lang="ja-JP" altLang="en-US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」「何をどのようにすればいいのか分からない」と悩むあなた，先輩からのアドバイスを聞きませんか？</a:t>
            </a:r>
            <a:endParaRPr lang="en-US" altLang="ja-JP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kumimoji="1" lang="ja-JP" altLang="en-US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お昼休みにお待ちしています！</a:t>
            </a:r>
            <a:endParaRPr kumimoji="1" lang="en-US" altLang="ja-JP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参加費・事前申込は不要</a:t>
            </a:r>
            <a:r>
              <a:rPr lang="ja-JP" altLang="en-US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ですので、お気軽にお越しください。</a:t>
            </a:r>
            <a:r>
              <a:rPr lang="en-US" altLang="ja-JP" dirty="0">
                <a:latin typeface="HGP創英角ﾎﾟｯﾌﾟ体" pitchFamily="50" charset="-128"/>
                <a:ea typeface="HGP創英角ﾎﾟｯﾌﾟ体" pitchFamily="50" charset="-128"/>
              </a:rPr>
              <a:t/>
            </a:r>
            <a:br>
              <a:rPr lang="en-US" altLang="ja-JP" dirty="0">
                <a:latin typeface="HGP創英角ﾎﾟｯﾌﾟ体" pitchFamily="50" charset="-128"/>
                <a:ea typeface="HGP創英角ﾎﾟｯﾌﾟ体" pitchFamily="50" charset="-128"/>
              </a:rPr>
            </a:br>
            <a:endParaRPr kumimoji="1" lang="en-US" altLang="ja-JP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endParaRPr kumimoji="1" lang="ja-JP" altLang="en-US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107</Words>
  <Application>Microsoft Macintosh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e-linc</dc:creator>
  <cp:lastModifiedBy>e-linc</cp:lastModifiedBy>
  <cp:revision>15</cp:revision>
  <dcterms:created xsi:type="dcterms:W3CDTF">2014-12-08T04:16:20Z</dcterms:created>
  <dcterms:modified xsi:type="dcterms:W3CDTF">2016-12-01T03:25:12Z</dcterms:modified>
</cp:coreProperties>
</file>