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211"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2E5"/>
    <a:srgbClr val="FFE2C5"/>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p:scale>
          <a:sx n="93" d="100"/>
          <a:sy n="93" d="100"/>
        </p:scale>
        <p:origin x="1416" y="-186"/>
      </p:cViewPr>
      <p:guideLst>
        <p:guide orient="horz" pos="3211"/>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4246438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2562376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1188576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2819324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4294172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24797067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399033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1746390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3100625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38772632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2AECFCAD-D143-42FA-9F2A-FD83C1723E53}" type="datetimeFigureOut">
              <a:rPr kumimoji="1" lang="ja-JP" altLang="en-US" smtClean="0"/>
              <a:t>2019/7/30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3961302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2AECFCAD-D143-42FA-9F2A-FD83C1723E53}" type="datetimeFigureOut">
              <a:rPr kumimoji="1" lang="ja-JP" altLang="en-US" smtClean="0"/>
              <a:t>2019/7/30</a:t>
            </a:fld>
            <a:endParaRPr kumimoji="1" lang="ja-JP" altLang="en-US"/>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8810E771-50E0-43B0-AF61-3F8E2034890E}" type="slidenum">
              <a:rPr kumimoji="1" lang="ja-JP" altLang="en-US" smtClean="0"/>
              <a:t>‹#›</a:t>
            </a:fld>
            <a:endParaRPr kumimoji="1" lang="ja-JP" altLang="en-US"/>
          </a:p>
        </p:txBody>
      </p:sp>
    </p:spTree>
    <p:extLst>
      <p:ext uri="{BB962C8B-B14F-4D97-AF65-F5344CB8AC3E}">
        <p14:creationId xmlns:p14="http://schemas.microsoft.com/office/powerpoint/2010/main" val="21178980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6858000" cy="281667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331423" y="-254845"/>
            <a:ext cx="3505200" cy="371475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タイトル 1"/>
          <p:cNvSpPr txBox="1">
            <a:spLocks/>
          </p:cNvSpPr>
          <p:nvPr/>
        </p:nvSpPr>
        <p:spPr>
          <a:xfrm>
            <a:off x="288018" y="571179"/>
            <a:ext cx="6629400" cy="1600201"/>
          </a:xfrm>
          <a:prstGeom prst="rect">
            <a:avLst/>
          </a:prstGeom>
          <a:ln>
            <a:noFill/>
          </a:ln>
        </p:spPr>
        <p:txBody>
          <a:bodyPr vert="horz" lIns="91440" tIns="45720" rIns="91440" bIns="45720" rtlCol="0" anchor="ctr">
            <a:noAutofit/>
          </a:bodyPr>
          <a:lstStyle>
            <a:lvl1pPr algn="ctr" defTabSz="685800" rtl="0" eaLnBrk="1" latinLnBrk="0" hangingPunct="1">
              <a:lnSpc>
                <a:spcPct val="90000"/>
              </a:lnSpc>
              <a:spcBef>
                <a:spcPct val="0"/>
              </a:spcBef>
              <a:buNone/>
              <a:defRPr kumimoji="1" sz="4500" kern="1200">
                <a:solidFill>
                  <a:schemeClr val="tx1"/>
                </a:solidFill>
                <a:latin typeface="+mj-lt"/>
                <a:ea typeface="+mj-ea"/>
                <a:cs typeface="+mj-cs"/>
              </a:defRPr>
            </a:lvl1pPr>
          </a:lstStyle>
          <a:p>
            <a:pPr algn="l"/>
            <a:r>
              <a:rPr lang="ja-JP" altLang="en-US" sz="7200" dirty="0" smtClean="0">
                <a:ln w="25400">
                  <a:solidFill>
                    <a:schemeClr val="accent2"/>
                  </a:solidFill>
                </a:ln>
                <a:solidFill>
                  <a:schemeClr val="accent2"/>
                </a:solidFill>
                <a:latin typeface="HGS教科書体" panose="02020600000000000000" pitchFamily="18" charset="-128"/>
                <a:ea typeface="HGS教科書体" panose="02020600000000000000" pitchFamily="18" charset="-128"/>
              </a:rPr>
              <a:t>生老病死</a:t>
            </a:r>
            <a:r>
              <a:rPr lang="ja-JP" altLang="en-US" sz="5400" dirty="0" smtClean="0">
                <a:latin typeface="HGS教科書体" panose="02020600000000000000" pitchFamily="18" charset="-128"/>
                <a:ea typeface="HGS教科書体" panose="02020600000000000000" pitchFamily="18" charset="-128"/>
              </a:rPr>
              <a:t>と</a:t>
            </a:r>
            <a:r>
              <a:rPr lang="ja-JP" altLang="en-US" sz="7200" dirty="0" smtClean="0">
                <a:ln w="25400">
                  <a:solidFill>
                    <a:schemeClr val="accent6"/>
                  </a:solidFill>
                </a:ln>
                <a:solidFill>
                  <a:schemeClr val="accent6"/>
                </a:solidFill>
                <a:latin typeface="HGS教科書体" panose="02020600000000000000" pitchFamily="18" charset="-128"/>
                <a:ea typeface="HGS教科書体" panose="02020600000000000000" pitchFamily="18" charset="-128"/>
              </a:rPr>
              <a:t>身体</a:t>
            </a:r>
            <a:endParaRPr lang="ja-JP" altLang="en-US" sz="7200" dirty="0">
              <a:ln w="25400">
                <a:solidFill>
                  <a:schemeClr val="accent6"/>
                </a:solidFill>
              </a:ln>
              <a:solidFill>
                <a:schemeClr val="accent6"/>
              </a:solidFill>
              <a:latin typeface="HGS教科書体" panose="02020600000000000000" pitchFamily="18" charset="-128"/>
              <a:ea typeface="HGS教科書体" panose="02020600000000000000" pitchFamily="18" charset="-128"/>
            </a:endParaRPr>
          </a:p>
        </p:txBody>
      </p:sp>
      <p:pic>
        <p:nvPicPr>
          <p:cNvPr id="10" name="図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7065" y="5525864"/>
            <a:ext cx="5048289" cy="3786216"/>
          </a:xfrm>
          <a:prstGeom prst="rect">
            <a:avLst/>
          </a:prstGeom>
        </p:spPr>
      </p:pic>
      <p:sp>
        <p:nvSpPr>
          <p:cNvPr id="11" name="サブタイトル 2"/>
          <p:cNvSpPr txBox="1">
            <a:spLocks/>
          </p:cNvSpPr>
          <p:nvPr/>
        </p:nvSpPr>
        <p:spPr>
          <a:xfrm>
            <a:off x="-326019" y="95167"/>
            <a:ext cx="4667250" cy="376009"/>
          </a:xfrm>
          <a:prstGeom prst="rect">
            <a:avLst/>
          </a:prstGeom>
          <a:noFill/>
          <a:ln>
            <a:noFill/>
          </a:ln>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400" dirty="0" smtClean="0">
                <a:latin typeface="HG丸ｺﾞｼｯｸM-PRO" panose="020F0600000000000000" pitchFamily="50" charset="-128"/>
                <a:ea typeface="HG丸ｺﾞｼｯｸM-PRO" panose="020F0600000000000000" pitchFamily="50" charset="-128"/>
              </a:rPr>
              <a:t>　　２０１</a:t>
            </a:r>
            <a:r>
              <a:rPr lang="en-US" altLang="ja-JP" sz="1400" dirty="0" smtClean="0">
                <a:latin typeface="HG丸ｺﾞｼｯｸM-PRO" panose="020F0600000000000000" pitchFamily="50" charset="-128"/>
                <a:ea typeface="HG丸ｺﾞｼｯｸM-PRO" panose="020F0600000000000000" pitchFamily="50" charset="-128"/>
              </a:rPr>
              <a:t>9</a:t>
            </a:r>
            <a:r>
              <a:rPr lang="ja-JP" altLang="en-US" sz="1400" dirty="0" smtClean="0">
                <a:latin typeface="HG丸ｺﾞｼｯｸM-PRO" panose="020F0600000000000000" pitchFamily="50" charset="-128"/>
                <a:ea typeface="HG丸ｺﾞｼｯｸM-PRO" panose="020F0600000000000000" pitchFamily="50" charset="-128"/>
              </a:rPr>
              <a:t>年度　堺市と関西大学との地域連携事業</a:t>
            </a:r>
            <a:endParaRPr lang="ja-JP" altLang="en-US" sz="1400" dirty="0">
              <a:latin typeface="HG丸ｺﾞｼｯｸM-PRO" panose="020F0600000000000000" pitchFamily="50" charset="-128"/>
              <a:ea typeface="HG丸ｺﾞｼｯｸM-PRO" panose="020F0600000000000000" pitchFamily="50" charset="-128"/>
            </a:endParaRPr>
          </a:p>
        </p:txBody>
      </p:sp>
      <p:sp>
        <p:nvSpPr>
          <p:cNvPr id="12" name="円/楕円 11"/>
          <p:cNvSpPr/>
          <p:nvPr/>
        </p:nvSpPr>
        <p:spPr>
          <a:xfrm>
            <a:off x="12700" y="3065750"/>
            <a:ext cx="1190626" cy="838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サブタイトル 2"/>
          <p:cNvSpPr txBox="1">
            <a:spLocks/>
          </p:cNvSpPr>
          <p:nvPr/>
        </p:nvSpPr>
        <p:spPr>
          <a:xfrm>
            <a:off x="74385" y="3169509"/>
            <a:ext cx="1190625" cy="718230"/>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第</a:t>
            </a:r>
            <a:r>
              <a:rPr lang="en-US" altLang="ja-JP" sz="3200" dirty="0" smtClean="0">
                <a:ln w="25400">
                  <a:solidFill>
                    <a:schemeClr val="tx1"/>
                  </a:solidFill>
                </a:ln>
                <a:latin typeface="HG丸ｺﾞｼｯｸM-PRO" panose="020F0600000000000000" pitchFamily="50" charset="-128"/>
                <a:ea typeface="HG丸ｺﾞｼｯｸM-PRO" panose="020F0600000000000000" pitchFamily="50" charset="-128"/>
              </a:rPr>
              <a:t>1</a:t>
            </a:r>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回</a:t>
            </a:r>
            <a:endParaRPr lang="ja-JP" altLang="en-US" sz="3200" dirty="0">
              <a:ln w="12700">
                <a:solidFill>
                  <a:schemeClr val="tx1"/>
                </a:solidFill>
              </a:ln>
              <a:latin typeface="HG丸ｺﾞｼｯｸM-PRO" panose="020F0600000000000000" pitchFamily="50" charset="-128"/>
              <a:ea typeface="HG丸ｺﾞｼｯｸM-PRO" panose="020F0600000000000000" pitchFamily="50" charset="-128"/>
            </a:endParaRPr>
          </a:p>
        </p:txBody>
      </p:sp>
      <p:sp>
        <p:nvSpPr>
          <p:cNvPr id="18" name="サブタイトル 2"/>
          <p:cNvSpPr txBox="1">
            <a:spLocks/>
          </p:cNvSpPr>
          <p:nvPr/>
        </p:nvSpPr>
        <p:spPr>
          <a:xfrm>
            <a:off x="1122590" y="3001470"/>
            <a:ext cx="2628900" cy="746569"/>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11</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月</a:t>
            </a:r>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16</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日</a:t>
            </a:r>
            <a:endParaRPr lang="ja-JP" altLang="en-US" sz="40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19" name="サブタイトル 2"/>
          <p:cNvSpPr txBox="1">
            <a:spLocks/>
          </p:cNvSpPr>
          <p:nvPr/>
        </p:nvSpPr>
        <p:spPr>
          <a:xfrm>
            <a:off x="1109466" y="3925331"/>
            <a:ext cx="2548071" cy="746569"/>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12</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月</a:t>
            </a:r>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14</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日</a:t>
            </a:r>
            <a:endParaRPr lang="ja-JP" altLang="en-US" sz="40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20" name="サブタイトル 2"/>
          <p:cNvSpPr txBox="1">
            <a:spLocks/>
          </p:cNvSpPr>
          <p:nvPr/>
        </p:nvSpPr>
        <p:spPr>
          <a:xfrm>
            <a:off x="1170910" y="4796248"/>
            <a:ext cx="2628900" cy="746569"/>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4000" dirty="0" smtClean="0">
                <a:ln>
                  <a:solidFill>
                    <a:schemeClr val="tx1"/>
                  </a:solidFill>
                </a:ln>
                <a:latin typeface="HG丸ｺﾞｼｯｸM-PRO" panose="020F0600000000000000" pitchFamily="50" charset="-128"/>
                <a:ea typeface="HG丸ｺﾞｼｯｸM-PRO" panose="020F0600000000000000" pitchFamily="50" charset="-128"/>
              </a:rPr>
              <a:t>  </a:t>
            </a:r>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月</a:t>
            </a:r>
            <a:r>
              <a:rPr lang="en-US" altLang="ja-JP" sz="4000" dirty="0" smtClean="0">
                <a:ln>
                  <a:solidFill>
                    <a:schemeClr val="tx1"/>
                  </a:solidFill>
                </a:ln>
                <a:latin typeface="HG丸ｺﾞｼｯｸM-PRO" panose="020F0600000000000000" pitchFamily="50" charset="-128"/>
                <a:ea typeface="HG丸ｺﾞｼｯｸM-PRO" panose="020F0600000000000000" pitchFamily="50" charset="-128"/>
              </a:rPr>
              <a:t>11</a:t>
            </a:r>
            <a:r>
              <a:rPr lang="ja-JP" altLang="en-US" sz="3200" dirty="0" smtClean="0">
                <a:ln w="0">
                  <a:solidFill>
                    <a:schemeClr val="tx1"/>
                  </a:solidFill>
                </a:ln>
                <a:latin typeface="HG丸ｺﾞｼｯｸM-PRO" panose="020F0600000000000000" pitchFamily="50" charset="-128"/>
                <a:ea typeface="HG丸ｺﾞｼｯｸM-PRO" panose="020F0600000000000000" pitchFamily="50" charset="-128"/>
              </a:rPr>
              <a:t>日</a:t>
            </a:r>
            <a:endParaRPr lang="ja-JP" altLang="en-US" sz="40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22" name="角丸四角形 21"/>
          <p:cNvSpPr/>
          <p:nvPr/>
        </p:nvSpPr>
        <p:spPr>
          <a:xfrm>
            <a:off x="3548335" y="3069743"/>
            <a:ext cx="480934" cy="44608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サブタイトル 2"/>
          <p:cNvSpPr txBox="1">
            <a:spLocks/>
          </p:cNvSpPr>
          <p:nvPr/>
        </p:nvSpPr>
        <p:spPr>
          <a:xfrm>
            <a:off x="4049033" y="3271739"/>
            <a:ext cx="1469582" cy="449895"/>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smtClean="0">
                <a:ln>
                  <a:solidFill>
                    <a:schemeClr val="tx1"/>
                  </a:solidFill>
                </a:ln>
                <a:latin typeface="HG丸ｺﾞｼｯｸM-PRO" panose="020F0600000000000000" pitchFamily="50" charset="-128"/>
                <a:ea typeface="HG丸ｺﾞｼｯｸM-PRO" panose="020F0600000000000000" pitchFamily="50" charset="-128"/>
              </a:rPr>
              <a:t>小原 仁</a:t>
            </a:r>
            <a:endParaRPr lang="ja-JP" altLang="en-US" sz="28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36" name="角丸四角形 35"/>
          <p:cNvSpPr/>
          <p:nvPr/>
        </p:nvSpPr>
        <p:spPr>
          <a:xfrm>
            <a:off x="351729" y="537398"/>
            <a:ext cx="1752615" cy="454007"/>
          </a:xfrm>
          <a:prstGeom prst="round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サブタイトル 2"/>
          <p:cNvSpPr txBox="1">
            <a:spLocks/>
          </p:cNvSpPr>
          <p:nvPr/>
        </p:nvSpPr>
        <p:spPr>
          <a:xfrm>
            <a:off x="425675" y="506084"/>
            <a:ext cx="1678669" cy="574549"/>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dirty="0" smtClean="0">
                <a:ln w="0">
                  <a:solidFill>
                    <a:schemeClr val="tx1"/>
                  </a:solidFill>
                </a:ln>
                <a:latin typeface="HG丸ｺﾞｼｯｸM-PRO" panose="020F0600000000000000" pitchFamily="50" charset="-128"/>
                <a:ea typeface="HG丸ｺﾞｼｯｸM-PRO" panose="020F0600000000000000" pitchFamily="50" charset="-128"/>
              </a:rPr>
              <a:t>連続</a:t>
            </a:r>
            <a:r>
              <a:rPr lang="en-US" altLang="ja-JP" sz="2800" dirty="0" smtClean="0">
                <a:ln w="0">
                  <a:solidFill>
                    <a:schemeClr val="tx1"/>
                  </a:solidFill>
                </a:ln>
                <a:latin typeface="HG丸ｺﾞｼｯｸM-PRO" panose="020F0600000000000000" pitchFamily="50" charset="-128"/>
                <a:ea typeface="HG丸ｺﾞｼｯｸM-PRO" panose="020F0600000000000000" pitchFamily="50" charset="-128"/>
              </a:rPr>
              <a:t>3</a:t>
            </a:r>
            <a:r>
              <a:rPr lang="ja-JP" altLang="en-US" dirty="0" smtClean="0">
                <a:ln w="0">
                  <a:solidFill>
                    <a:schemeClr val="tx1"/>
                  </a:solidFill>
                </a:ln>
                <a:latin typeface="HG丸ｺﾞｼｯｸM-PRO" panose="020F0600000000000000" pitchFamily="50" charset="-128"/>
                <a:ea typeface="HG丸ｺﾞｼｯｸM-PRO" panose="020F0600000000000000" pitchFamily="50" charset="-128"/>
              </a:rPr>
              <a:t>回講座 </a:t>
            </a:r>
            <a:endParaRPr lang="ja-JP" altLang="en-US"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39" name="サブタイトル 2"/>
          <p:cNvSpPr txBox="1">
            <a:spLocks/>
          </p:cNvSpPr>
          <p:nvPr/>
        </p:nvSpPr>
        <p:spPr>
          <a:xfrm>
            <a:off x="1284742" y="2103771"/>
            <a:ext cx="1997755" cy="559448"/>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smtClean="0">
                <a:ln>
                  <a:solidFill>
                    <a:schemeClr val="tx1"/>
                  </a:solidFill>
                </a:ln>
                <a:latin typeface="HGP教科書体" panose="02020600000000000000" pitchFamily="18" charset="-128"/>
                <a:ea typeface="HGP教科書体" panose="02020600000000000000" pitchFamily="18" charset="-128"/>
              </a:rPr>
              <a:t>小室　弘毅</a:t>
            </a:r>
            <a:endParaRPr lang="ja-JP" altLang="en-US" sz="2800" dirty="0">
              <a:ln w="0">
                <a:solidFill>
                  <a:schemeClr val="tx1"/>
                </a:solidFill>
              </a:ln>
              <a:latin typeface="HGP教科書体" panose="02020600000000000000" pitchFamily="18" charset="-128"/>
              <a:ea typeface="HGP教科書体" panose="02020600000000000000" pitchFamily="18" charset="-128"/>
            </a:endParaRPr>
          </a:p>
        </p:txBody>
      </p:sp>
      <p:sp>
        <p:nvSpPr>
          <p:cNvPr id="41" name="サブタイトル 2"/>
          <p:cNvSpPr txBox="1">
            <a:spLocks/>
          </p:cNvSpPr>
          <p:nvPr/>
        </p:nvSpPr>
        <p:spPr>
          <a:xfrm>
            <a:off x="1308327" y="2497235"/>
            <a:ext cx="2681288" cy="318851"/>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ja-JP" sz="1400" b="1" dirty="0">
                <a:latin typeface="HGP教科書体" panose="02020600000000000000" pitchFamily="18" charset="-128"/>
                <a:ea typeface="HGP教科書体" panose="02020600000000000000" pitchFamily="18" charset="-128"/>
              </a:rPr>
              <a:t>関西大学人間健康学部准教授</a:t>
            </a:r>
            <a:endParaRPr lang="ja-JP" altLang="en-US" sz="1400" dirty="0">
              <a:ln w="0">
                <a:solidFill>
                  <a:schemeClr val="tx1"/>
                </a:solidFill>
              </a:ln>
              <a:latin typeface="HGP教科書体" panose="02020600000000000000" pitchFamily="18" charset="-128"/>
              <a:ea typeface="HGP教科書体" panose="02020600000000000000" pitchFamily="18" charset="-128"/>
            </a:endParaRPr>
          </a:p>
        </p:txBody>
      </p:sp>
      <p:sp>
        <p:nvSpPr>
          <p:cNvPr id="42" name="角丸四角形 41"/>
          <p:cNvSpPr/>
          <p:nvPr/>
        </p:nvSpPr>
        <p:spPr>
          <a:xfrm>
            <a:off x="4139374" y="2978483"/>
            <a:ext cx="549502" cy="30168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サブタイトル 2"/>
          <p:cNvSpPr txBox="1">
            <a:spLocks/>
          </p:cNvSpPr>
          <p:nvPr/>
        </p:nvSpPr>
        <p:spPr>
          <a:xfrm>
            <a:off x="4133685" y="2970508"/>
            <a:ext cx="723446" cy="342838"/>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a:solidFill>
                    <a:schemeClr val="tx1"/>
                  </a:solidFill>
                </a:ln>
                <a:latin typeface="HG丸ｺﾞｼｯｸM-PRO" panose="020F0600000000000000" pitchFamily="50" charset="-128"/>
                <a:ea typeface="HG丸ｺﾞｼｯｸM-PRO" panose="020F0600000000000000" pitchFamily="50" charset="-128"/>
              </a:rPr>
              <a:t>講師</a:t>
            </a:r>
            <a:endParaRPr lang="ja-JP" altLang="en-US" sz="1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45" name="サブタイトル 2"/>
          <p:cNvSpPr txBox="1">
            <a:spLocks/>
          </p:cNvSpPr>
          <p:nvPr/>
        </p:nvSpPr>
        <p:spPr>
          <a:xfrm>
            <a:off x="1153473" y="1909964"/>
            <a:ext cx="1893208" cy="302434"/>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000" dirty="0" smtClean="0">
                <a:ln>
                  <a:solidFill>
                    <a:schemeClr val="tx1"/>
                  </a:solidFill>
                </a:ln>
                <a:latin typeface="HGP教科書体" panose="02020600000000000000" pitchFamily="18" charset="-128"/>
                <a:ea typeface="HGP教科書体" panose="02020600000000000000" pitchFamily="18" charset="-128"/>
              </a:rPr>
              <a:t>コーディネーター</a:t>
            </a:r>
            <a:endParaRPr lang="ja-JP" altLang="en-US" sz="2000" dirty="0">
              <a:ln w="0">
                <a:solidFill>
                  <a:schemeClr val="tx1"/>
                </a:solidFill>
              </a:ln>
              <a:latin typeface="HGP教科書体" panose="02020600000000000000" pitchFamily="18" charset="-128"/>
              <a:ea typeface="HGP教科書体" panose="02020600000000000000" pitchFamily="18" charset="-128"/>
            </a:endParaRPr>
          </a:p>
        </p:txBody>
      </p:sp>
      <p:sp>
        <p:nvSpPr>
          <p:cNvPr id="46" name="円/楕円 45"/>
          <p:cNvSpPr/>
          <p:nvPr/>
        </p:nvSpPr>
        <p:spPr>
          <a:xfrm>
            <a:off x="12700" y="3980150"/>
            <a:ext cx="1190626" cy="838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サブタイトル 2"/>
          <p:cNvSpPr txBox="1">
            <a:spLocks/>
          </p:cNvSpPr>
          <p:nvPr/>
        </p:nvSpPr>
        <p:spPr>
          <a:xfrm>
            <a:off x="74046" y="4063270"/>
            <a:ext cx="1172482" cy="718230"/>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第</a:t>
            </a:r>
            <a:r>
              <a:rPr lang="en-US" altLang="ja-JP" sz="3200" dirty="0" smtClean="0">
                <a:ln w="25400">
                  <a:solidFill>
                    <a:schemeClr val="tx1"/>
                  </a:solidFill>
                </a:ln>
                <a:latin typeface="HG丸ｺﾞｼｯｸM-PRO" panose="020F0600000000000000" pitchFamily="50" charset="-128"/>
                <a:ea typeface="HG丸ｺﾞｼｯｸM-PRO" panose="020F0600000000000000" pitchFamily="50" charset="-128"/>
              </a:rPr>
              <a:t>2</a:t>
            </a:r>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回</a:t>
            </a:r>
            <a:endParaRPr lang="ja-JP" altLang="en-US" sz="3200" dirty="0">
              <a:ln w="12700">
                <a:solidFill>
                  <a:schemeClr val="tx1"/>
                </a:solidFill>
              </a:ln>
              <a:latin typeface="HG丸ｺﾞｼｯｸM-PRO" panose="020F0600000000000000" pitchFamily="50" charset="-128"/>
              <a:ea typeface="HG丸ｺﾞｼｯｸM-PRO" panose="020F0600000000000000" pitchFamily="50" charset="-128"/>
            </a:endParaRPr>
          </a:p>
        </p:txBody>
      </p:sp>
      <p:sp>
        <p:nvSpPr>
          <p:cNvPr id="49" name="角丸四角形 48"/>
          <p:cNvSpPr/>
          <p:nvPr/>
        </p:nvSpPr>
        <p:spPr>
          <a:xfrm>
            <a:off x="3566738" y="4862410"/>
            <a:ext cx="480934" cy="44608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角丸四角形 49"/>
          <p:cNvSpPr/>
          <p:nvPr/>
        </p:nvSpPr>
        <p:spPr>
          <a:xfrm>
            <a:off x="3555236" y="3980834"/>
            <a:ext cx="480934" cy="446086"/>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サブタイトル 2"/>
          <p:cNvSpPr txBox="1">
            <a:spLocks/>
          </p:cNvSpPr>
          <p:nvPr/>
        </p:nvSpPr>
        <p:spPr>
          <a:xfrm>
            <a:off x="3533174" y="3906871"/>
            <a:ext cx="514498" cy="555707"/>
          </a:xfrm>
          <a:prstGeom prst="rect">
            <a:avLst/>
          </a:prstGeom>
          <a:noFill/>
          <a:ln>
            <a:no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ln w="0">
                  <a:solidFill>
                    <a:schemeClr val="tx1"/>
                  </a:solidFill>
                </a:ln>
                <a:latin typeface="HG丸ｺﾞｼｯｸM-PRO" panose="020F0600000000000000" pitchFamily="50" charset="-128"/>
                <a:ea typeface="HG丸ｺﾞｼｯｸM-PRO" panose="020F0600000000000000" pitchFamily="50" charset="-128"/>
              </a:rPr>
              <a:t>土</a:t>
            </a:r>
            <a:endParaRPr lang="ja-JP" altLang="en-US" sz="3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53" name="サブタイトル 2"/>
          <p:cNvSpPr txBox="1">
            <a:spLocks/>
          </p:cNvSpPr>
          <p:nvPr/>
        </p:nvSpPr>
        <p:spPr>
          <a:xfrm>
            <a:off x="4019891" y="4189812"/>
            <a:ext cx="1771309" cy="449895"/>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smtClean="0">
                <a:ln>
                  <a:solidFill>
                    <a:schemeClr val="tx1"/>
                  </a:solidFill>
                </a:ln>
                <a:latin typeface="HG丸ｺﾞｼｯｸM-PRO" panose="020F0600000000000000" pitchFamily="50" charset="-128"/>
                <a:ea typeface="HG丸ｺﾞｼｯｸM-PRO" panose="020F0600000000000000" pitchFamily="50" charset="-128"/>
              </a:rPr>
              <a:t>大知 早恵</a:t>
            </a:r>
            <a:endParaRPr lang="ja-JP" altLang="en-US" sz="28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55" name="角丸四角形 54"/>
          <p:cNvSpPr/>
          <p:nvPr/>
        </p:nvSpPr>
        <p:spPr>
          <a:xfrm>
            <a:off x="4110232" y="3896556"/>
            <a:ext cx="549502" cy="30168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サブタイトル 2"/>
          <p:cNvSpPr txBox="1">
            <a:spLocks/>
          </p:cNvSpPr>
          <p:nvPr/>
        </p:nvSpPr>
        <p:spPr>
          <a:xfrm>
            <a:off x="4100479" y="3879707"/>
            <a:ext cx="723446" cy="342838"/>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a:solidFill>
                    <a:schemeClr val="tx1"/>
                  </a:solidFill>
                </a:ln>
                <a:latin typeface="HG丸ｺﾞｼｯｸM-PRO" panose="020F0600000000000000" pitchFamily="50" charset="-128"/>
                <a:ea typeface="HG丸ｺﾞｼｯｸM-PRO" panose="020F0600000000000000" pitchFamily="50" charset="-128"/>
              </a:rPr>
              <a:t>講師</a:t>
            </a:r>
            <a:endParaRPr lang="ja-JP" altLang="en-US" sz="1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57" name="円/楕円 56"/>
          <p:cNvSpPr/>
          <p:nvPr/>
        </p:nvSpPr>
        <p:spPr>
          <a:xfrm>
            <a:off x="12700" y="4919910"/>
            <a:ext cx="1190626" cy="838200"/>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サブタイトル 2"/>
          <p:cNvSpPr txBox="1">
            <a:spLocks/>
          </p:cNvSpPr>
          <p:nvPr/>
        </p:nvSpPr>
        <p:spPr>
          <a:xfrm>
            <a:off x="55335" y="5010146"/>
            <a:ext cx="1209675" cy="718230"/>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第</a:t>
            </a:r>
            <a:r>
              <a:rPr lang="en-US" altLang="ja-JP" sz="3200" dirty="0" smtClean="0">
                <a:ln w="25400">
                  <a:solidFill>
                    <a:schemeClr val="tx1"/>
                  </a:solidFill>
                </a:ln>
                <a:latin typeface="HG丸ｺﾞｼｯｸM-PRO" panose="020F0600000000000000" pitchFamily="50" charset="-128"/>
                <a:ea typeface="HG丸ｺﾞｼｯｸM-PRO" panose="020F0600000000000000" pitchFamily="50" charset="-128"/>
              </a:rPr>
              <a:t>3</a:t>
            </a:r>
            <a:r>
              <a:rPr lang="ja-JP" altLang="en-US" sz="2400" dirty="0" smtClean="0">
                <a:ln w="12700">
                  <a:solidFill>
                    <a:schemeClr val="tx1"/>
                  </a:solidFill>
                </a:ln>
                <a:latin typeface="HG丸ｺﾞｼｯｸM-PRO" panose="020F0600000000000000" pitchFamily="50" charset="-128"/>
                <a:ea typeface="HG丸ｺﾞｼｯｸM-PRO" panose="020F0600000000000000" pitchFamily="50" charset="-128"/>
              </a:rPr>
              <a:t>回</a:t>
            </a:r>
            <a:endParaRPr lang="ja-JP" altLang="en-US" sz="3200" dirty="0">
              <a:ln w="12700">
                <a:solidFill>
                  <a:schemeClr val="tx1"/>
                </a:solidFill>
              </a:ln>
              <a:latin typeface="HG丸ｺﾞｼｯｸM-PRO" panose="020F0600000000000000" pitchFamily="50" charset="-128"/>
              <a:ea typeface="HG丸ｺﾞｼｯｸM-PRO" panose="020F0600000000000000" pitchFamily="50" charset="-128"/>
            </a:endParaRPr>
          </a:p>
        </p:txBody>
      </p:sp>
      <p:sp>
        <p:nvSpPr>
          <p:cNvPr id="59" name="サブタイトル 2"/>
          <p:cNvSpPr txBox="1">
            <a:spLocks/>
          </p:cNvSpPr>
          <p:nvPr/>
        </p:nvSpPr>
        <p:spPr>
          <a:xfrm>
            <a:off x="3548335" y="4796663"/>
            <a:ext cx="514498" cy="555707"/>
          </a:xfrm>
          <a:prstGeom prst="rect">
            <a:avLst/>
          </a:prstGeom>
          <a:noFill/>
          <a:ln>
            <a:no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ln w="0">
                  <a:solidFill>
                    <a:schemeClr val="tx1"/>
                  </a:solidFill>
                </a:ln>
                <a:latin typeface="HG丸ｺﾞｼｯｸM-PRO" panose="020F0600000000000000" pitchFamily="50" charset="-128"/>
                <a:ea typeface="HG丸ｺﾞｼｯｸM-PRO" panose="020F0600000000000000" pitchFamily="50" charset="-128"/>
              </a:rPr>
              <a:t>土</a:t>
            </a:r>
            <a:endParaRPr lang="ja-JP" altLang="en-US" sz="3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1" name="サブタイトル 2"/>
          <p:cNvSpPr txBox="1">
            <a:spLocks/>
          </p:cNvSpPr>
          <p:nvPr/>
        </p:nvSpPr>
        <p:spPr>
          <a:xfrm>
            <a:off x="4032591" y="5101037"/>
            <a:ext cx="2209800" cy="449895"/>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smtClean="0">
                <a:ln>
                  <a:solidFill>
                    <a:schemeClr val="tx1"/>
                  </a:solidFill>
                </a:ln>
                <a:latin typeface="HG丸ｺﾞｼｯｸM-PRO" panose="020F0600000000000000" pitchFamily="50" charset="-128"/>
                <a:ea typeface="HG丸ｺﾞｼｯｸM-PRO" panose="020F0600000000000000" pitchFamily="50" charset="-128"/>
              </a:rPr>
              <a:t>河野 </a:t>
            </a:r>
            <a:r>
              <a:rPr lang="ja-JP" altLang="en-US" sz="2800" dirty="0">
                <a:ln>
                  <a:solidFill>
                    <a:schemeClr val="tx1"/>
                  </a:solidFill>
                </a:ln>
                <a:latin typeface="HG丸ｺﾞｼｯｸM-PRO" panose="020F0600000000000000" pitchFamily="50" charset="-128"/>
                <a:ea typeface="HG丸ｺﾞｼｯｸM-PRO" panose="020F0600000000000000" pitchFamily="50" charset="-128"/>
              </a:rPr>
              <a:t>智</a:t>
            </a:r>
            <a:r>
              <a:rPr lang="ja-JP" altLang="en-US" sz="2800" dirty="0" smtClean="0">
                <a:ln>
                  <a:solidFill>
                    <a:schemeClr val="tx1"/>
                  </a:solidFill>
                </a:ln>
                <a:latin typeface="HG丸ｺﾞｼｯｸM-PRO" panose="020F0600000000000000" pitchFamily="50" charset="-128"/>
                <a:ea typeface="HG丸ｺﾞｼｯｸM-PRO" panose="020F0600000000000000" pitchFamily="50" charset="-128"/>
              </a:rPr>
              <a:t>聖</a:t>
            </a:r>
            <a:endParaRPr lang="ja-JP" altLang="en-US" sz="28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3" name="角丸四角形 62"/>
          <p:cNvSpPr/>
          <p:nvPr/>
        </p:nvSpPr>
        <p:spPr>
          <a:xfrm>
            <a:off x="4122932" y="4795081"/>
            <a:ext cx="549502" cy="301686"/>
          </a:xfrm>
          <a:prstGeom prst="roundRect">
            <a:avLst/>
          </a:prstGeom>
          <a:solidFill>
            <a:schemeClr val="accent4">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サブタイトル 2"/>
          <p:cNvSpPr txBox="1">
            <a:spLocks/>
          </p:cNvSpPr>
          <p:nvPr/>
        </p:nvSpPr>
        <p:spPr>
          <a:xfrm>
            <a:off x="4113179" y="4790932"/>
            <a:ext cx="723446" cy="342838"/>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a:solidFill>
                    <a:schemeClr val="tx1"/>
                  </a:solidFill>
                </a:ln>
                <a:latin typeface="HG丸ｺﾞｼｯｸM-PRO" panose="020F0600000000000000" pitchFamily="50" charset="-128"/>
                <a:ea typeface="HG丸ｺﾞｼｯｸM-PRO" panose="020F0600000000000000" pitchFamily="50" charset="-128"/>
              </a:rPr>
              <a:t>講師</a:t>
            </a:r>
            <a:endParaRPr lang="ja-JP" altLang="en-US" sz="1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6" name="サブタイトル 2"/>
          <p:cNvSpPr txBox="1">
            <a:spLocks/>
          </p:cNvSpPr>
          <p:nvPr/>
        </p:nvSpPr>
        <p:spPr>
          <a:xfrm>
            <a:off x="3524524" y="3014932"/>
            <a:ext cx="514498" cy="555707"/>
          </a:xfrm>
          <a:prstGeom prst="rect">
            <a:avLst/>
          </a:prstGeom>
          <a:noFill/>
          <a:ln>
            <a:noFill/>
          </a:ln>
        </p:spPr>
        <p:txBody>
          <a:bodyPr vert="horz" lIns="91440" tIns="45720" rIns="91440" bIns="45720" rtlCol="0" anchor="ctr">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2800" dirty="0">
                <a:ln w="0">
                  <a:solidFill>
                    <a:schemeClr val="tx1"/>
                  </a:solidFill>
                </a:ln>
                <a:latin typeface="HG丸ｺﾞｼｯｸM-PRO" panose="020F0600000000000000" pitchFamily="50" charset="-128"/>
                <a:ea typeface="HG丸ｺﾞｼｯｸM-PRO" panose="020F0600000000000000" pitchFamily="50" charset="-128"/>
              </a:rPr>
              <a:t>土</a:t>
            </a:r>
            <a:endParaRPr lang="ja-JP" altLang="en-US" sz="36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7" name="サブタイトル 2"/>
          <p:cNvSpPr txBox="1">
            <a:spLocks/>
          </p:cNvSpPr>
          <p:nvPr/>
        </p:nvSpPr>
        <p:spPr>
          <a:xfrm>
            <a:off x="4538631" y="1967118"/>
            <a:ext cx="2361553" cy="883754"/>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lnSpc>
                <a:spcPct val="80000"/>
              </a:lnSpc>
            </a:pPr>
            <a:r>
              <a:rPr lang="ja-JP" altLang="en-US" sz="2400" dirty="0" smtClean="0">
                <a:ln>
                  <a:solidFill>
                    <a:schemeClr val="tx1"/>
                  </a:solidFill>
                </a:ln>
                <a:latin typeface="HG丸ｺﾞｼｯｸM-PRO" panose="020F0600000000000000" pitchFamily="50" charset="-128"/>
                <a:ea typeface="HG丸ｺﾞｼｯｸM-PRO" panose="020F0600000000000000" pitchFamily="50" charset="-128"/>
              </a:rPr>
              <a:t>関西大学</a:t>
            </a:r>
            <a:endParaRPr lang="en-US" altLang="ja-JP" sz="2400" dirty="0" smtClean="0">
              <a:ln>
                <a:solidFill>
                  <a:schemeClr val="tx1"/>
                </a:solidFill>
              </a:ln>
              <a:latin typeface="HG丸ｺﾞｼｯｸM-PRO" panose="020F0600000000000000" pitchFamily="50" charset="-128"/>
              <a:ea typeface="HG丸ｺﾞｼｯｸM-PRO" panose="020F0600000000000000" pitchFamily="50" charset="-128"/>
            </a:endParaRPr>
          </a:p>
          <a:p>
            <a:pPr algn="l">
              <a:lnSpc>
                <a:spcPct val="80000"/>
              </a:lnSpc>
            </a:pPr>
            <a:r>
              <a:rPr lang="ja-JP" altLang="en-US" sz="2400" dirty="0" smtClean="0">
                <a:ln>
                  <a:solidFill>
                    <a:schemeClr val="tx1"/>
                  </a:solidFill>
                </a:ln>
                <a:latin typeface="HG丸ｺﾞｼｯｸM-PRO" panose="020F0600000000000000" pitchFamily="50" charset="-128"/>
                <a:ea typeface="HG丸ｺﾞｼｯｸM-PRO" panose="020F0600000000000000" pitchFamily="50" charset="-128"/>
              </a:rPr>
              <a:t>　堺</a:t>
            </a:r>
            <a:r>
              <a:rPr lang="ja-JP" altLang="en-US" sz="2400" dirty="0">
                <a:ln>
                  <a:solidFill>
                    <a:schemeClr val="tx1"/>
                  </a:solidFill>
                </a:ln>
                <a:latin typeface="HG丸ｺﾞｼｯｸM-PRO" panose="020F0600000000000000" pitchFamily="50" charset="-128"/>
                <a:ea typeface="HG丸ｺﾞｼｯｸM-PRO" panose="020F0600000000000000" pitchFamily="50" charset="-128"/>
              </a:rPr>
              <a:t>キャンパス</a:t>
            </a:r>
            <a:endParaRPr lang="ja-JP" altLang="en-US" sz="24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8" name="サブタイトル 2"/>
          <p:cNvSpPr txBox="1">
            <a:spLocks/>
          </p:cNvSpPr>
          <p:nvPr/>
        </p:nvSpPr>
        <p:spPr>
          <a:xfrm>
            <a:off x="1181141" y="3506645"/>
            <a:ext cx="2450173" cy="321276"/>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w="0">
                  <a:solidFill>
                    <a:schemeClr val="tx1"/>
                  </a:solidFill>
                </a:ln>
                <a:latin typeface="HG丸ｺﾞｼｯｸM-PRO" panose="020F0600000000000000" pitchFamily="50" charset="-128"/>
                <a:ea typeface="HG丸ｺﾞｼｯｸM-PRO" panose="020F0600000000000000" pitchFamily="50" charset="-128"/>
              </a:rPr>
              <a:t>多目的室</a:t>
            </a:r>
            <a:r>
              <a:rPr lang="en-US" altLang="ja-JP" sz="1600" dirty="0" smtClean="0">
                <a:ln w="0">
                  <a:solidFill>
                    <a:schemeClr val="tx1"/>
                  </a:solidFill>
                </a:ln>
                <a:latin typeface="HG丸ｺﾞｼｯｸM-PRO" panose="020F0600000000000000" pitchFamily="50" charset="-128"/>
                <a:ea typeface="HG丸ｺﾞｼｯｸM-PRO" panose="020F0600000000000000" pitchFamily="50" charset="-128"/>
              </a:rPr>
              <a:t>B</a:t>
            </a:r>
            <a:r>
              <a:rPr lang="ja-JP" altLang="en-US" sz="1600" dirty="0" smtClean="0">
                <a:ln w="0">
                  <a:solidFill>
                    <a:schemeClr val="tx1"/>
                  </a:solidFill>
                </a:ln>
                <a:latin typeface="HG丸ｺﾞｼｯｸM-PRO" panose="020F0600000000000000" pitchFamily="50" charset="-128"/>
                <a:ea typeface="HG丸ｺﾞｼｯｸM-PRO" panose="020F0600000000000000" pitchFamily="50" charset="-128"/>
              </a:rPr>
              <a:t> </a:t>
            </a:r>
            <a:r>
              <a:rPr lang="en-US" altLang="ja-JP" sz="1400" dirty="0" smtClean="0">
                <a:ln w="0">
                  <a:solidFill>
                    <a:schemeClr val="tx1"/>
                  </a:solidFill>
                </a:ln>
                <a:latin typeface="HG丸ｺﾞｼｯｸM-PRO" panose="020F0600000000000000" pitchFamily="50" charset="-128"/>
                <a:ea typeface="HG丸ｺﾞｼｯｸM-PRO" panose="020F0600000000000000" pitchFamily="50" charset="-128"/>
              </a:rPr>
              <a:t>14:00-17:00</a:t>
            </a:r>
            <a:endParaRPr lang="ja-JP" altLang="en-US" sz="14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69" name="サブタイトル 2"/>
          <p:cNvSpPr txBox="1">
            <a:spLocks/>
          </p:cNvSpPr>
          <p:nvPr/>
        </p:nvSpPr>
        <p:spPr>
          <a:xfrm>
            <a:off x="1162513" y="4432759"/>
            <a:ext cx="2821628" cy="321276"/>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w="0">
                  <a:solidFill>
                    <a:schemeClr val="tx1"/>
                  </a:solidFill>
                </a:ln>
                <a:latin typeface="HG丸ｺﾞｼｯｸM-PRO" panose="020F0600000000000000" pitchFamily="50" charset="-128"/>
                <a:ea typeface="HG丸ｺﾞｼｯｸM-PRO" panose="020F0600000000000000" pitchFamily="50" charset="-128"/>
              </a:rPr>
              <a:t>格技実習教室</a:t>
            </a:r>
            <a:r>
              <a:rPr lang="en-US" altLang="ja-JP" sz="1400" dirty="0" smtClean="0">
                <a:ln w="0">
                  <a:solidFill>
                    <a:schemeClr val="tx1"/>
                  </a:solidFill>
                </a:ln>
                <a:latin typeface="HG丸ｺﾞｼｯｸM-PRO" panose="020F0600000000000000" pitchFamily="50" charset="-128"/>
                <a:ea typeface="HG丸ｺﾞｼｯｸM-PRO" panose="020F0600000000000000" pitchFamily="50" charset="-128"/>
              </a:rPr>
              <a:t>14:00-17:00</a:t>
            </a:r>
            <a:endParaRPr lang="ja-JP" altLang="en-US" sz="14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70" name="サブタイトル 2"/>
          <p:cNvSpPr txBox="1">
            <a:spLocks/>
          </p:cNvSpPr>
          <p:nvPr/>
        </p:nvSpPr>
        <p:spPr>
          <a:xfrm>
            <a:off x="1193841" y="5322745"/>
            <a:ext cx="2450173" cy="321276"/>
          </a:xfrm>
          <a:prstGeom prst="rect">
            <a:avLst/>
          </a:prstGeom>
          <a:noFill/>
          <a:ln>
            <a:noFill/>
          </a:ln>
        </p:spPr>
        <p:txBody>
          <a:bodyPr vert="horz" lIns="91440" tIns="45720" rIns="91440" bIns="45720" rtlCol="0">
            <a:noAutofit/>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pPr algn="l"/>
            <a:r>
              <a:rPr lang="ja-JP" altLang="en-US" sz="1600" dirty="0" smtClean="0">
                <a:ln w="0">
                  <a:solidFill>
                    <a:schemeClr val="tx1"/>
                  </a:solidFill>
                </a:ln>
                <a:latin typeface="HG丸ｺﾞｼｯｸM-PRO" panose="020F0600000000000000" pitchFamily="50" charset="-128"/>
                <a:ea typeface="HG丸ｺﾞｼｯｸM-PRO" panose="020F0600000000000000" pitchFamily="50" charset="-128"/>
              </a:rPr>
              <a:t>多目的室</a:t>
            </a:r>
            <a:r>
              <a:rPr lang="en-US" altLang="ja-JP" sz="1600" dirty="0" smtClean="0">
                <a:ln w="0">
                  <a:solidFill>
                    <a:schemeClr val="tx1"/>
                  </a:solidFill>
                </a:ln>
                <a:latin typeface="HG丸ｺﾞｼｯｸM-PRO" panose="020F0600000000000000" pitchFamily="50" charset="-128"/>
                <a:ea typeface="HG丸ｺﾞｼｯｸM-PRO" panose="020F0600000000000000" pitchFamily="50" charset="-128"/>
              </a:rPr>
              <a:t>B</a:t>
            </a:r>
            <a:r>
              <a:rPr lang="ja-JP" altLang="en-US" sz="1600" dirty="0" smtClean="0">
                <a:ln w="0">
                  <a:solidFill>
                    <a:schemeClr val="tx1"/>
                  </a:solidFill>
                </a:ln>
                <a:latin typeface="HG丸ｺﾞｼｯｸM-PRO" panose="020F0600000000000000" pitchFamily="50" charset="-128"/>
                <a:ea typeface="HG丸ｺﾞｼｯｸM-PRO" panose="020F0600000000000000" pitchFamily="50" charset="-128"/>
              </a:rPr>
              <a:t> </a:t>
            </a:r>
            <a:r>
              <a:rPr lang="en-US" altLang="ja-JP" sz="1400" dirty="0" smtClean="0">
                <a:ln w="0">
                  <a:solidFill>
                    <a:schemeClr val="tx1"/>
                  </a:solidFill>
                </a:ln>
                <a:latin typeface="HG丸ｺﾞｼｯｸM-PRO" panose="020F0600000000000000" pitchFamily="50" charset="-128"/>
                <a:ea typeface="HG丸ｺﾞｼｯｸM-PRO" panose="020F0600000000000000" pitchFamily="50" charset="-128"/>
              </a:rPr>
              <a:t>14:00-17:00</a:t>
            </a:r>
            <a:endParaRPr lang="ja-JP" altLang="en-US" sz="1400" dirty="0">
              <a:ln w="0">
                <a:solidFill>
                  <a:schemeClr val="tx1"/>
                </a:solidFill>
              </a:ln>
              <a:latin typeface="HG丸ｺﾞｼｯｸM-PRO" panose="020F0600000000000000" pitchFamily="50" charset="-128"/>
              <a:ea typeface="HG丸ｺﾞｼｯｸM-PRO" panose="020F0600000000000000" pitchFamily="50" charset="-128"/>
            </a:endParaRPr>
          </a:p>
        </p:txBody>
      </p:sp>
      <p:sp>
        <p:nvSpPr>
          <p:cNvPr id="71" name="正方形/長方形 70"/>
          <p:cNvSpPr/>
          <p:nvPr/>
        </p:nvSpPr>
        <p:spPr>
          <a:xfrm>
            <a:off x="-152973" y="9290093"/>
            <a:ext cx="6572823" cy="600164"/>
          </a:xfrm>
          <a:prstGeom prst="rect">
            <a:avLst/>
          </a:prstGeom>
          <a:noFill/>
        </p:spPr>
        <p:txBody>
          <a:bodyPr wrap="square" lIns="91440" tIns="45720" rIns="91440" bIns="45720">
            <a:spAutoFit/>
          </a:bodyPr>
          <a:lstStyle/>
          <a:p>
            <a:r>
              <a:rPr lang="ja-JP" altLang="en-US" sz="1100" dirty="0" smtClean="0">
                <a:ln w="0"/>
                <a:solidFill>
                  <a:srgbClr val="FF0000"/>
                </a:solidFill>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ja-JP" altLang="en-US"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関西大学 堺キャンパス事務室　</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地域連携担当</a:t>
            </a:r>
            <a:r>
              <a:rPr lang="ja-JP" altLang="en-US"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「生老病死と身体」</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係</a:t>
            </a:r>
            <a:endPar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a:p>
            <a:r>
              <a:rPr lang="ja-JP" altLang="en-US"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en-US" altLang="ja-JP"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590-8515</a:t>
            </a:r>
            <a:r>
              <a:rPr lang="ja-JP" altLang="en-US" sz="1100" b="0" cap="none" spc="0" dirty="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ja-JP" altLang="en-US"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堺市堺区香ヶ丘町</a:t>
            </a:r>
            <a:r>
              <a:rPr lang="en-US" altLang="ja-JP"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1-11-1</a:t>
            </a:r>
          </a:p>
          <a:p>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FAX</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a:t>
            </a:r>
            <a:r>
              <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072-229-5082</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TEL</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a:t>
            </a:r>
            <a:r>
              <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072-229-5024</a:t>
            </a:r>
            <a:r>
              <a:rPr lang="ja-JP" altLang="en-US"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ja-JP" altLang="en-US" sz="1100" dirty="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　</a:t>
            </a:r>
            <a:r>
              <a:rPr lang="en-US" altLang="ja-JP"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E-mail</a:t>
            </a:r>
            <a:r>
              <a:rPr lang="ja-JP" altLang="en-US"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a:t>
            </a:r>
            <a:r>
              <a:rPr lang="en-US" altLang="ja-JP" sz="11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sakai-info@ml.kandai.jp</a:t>
            </a:r>
            <a:endParaRPr lang="en-US" altLang="ja-JP" sz="11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p:txBody>
      </p:sp>
      <p:sp>
        <p:nvSpPr>
          <p:cNvPr id="72" name="角丸四角形 71"/>
          <p:cNvSpPr/>
          <p:nvPr/>
        </p:nvSpPr>
        <p:spPr>
          <a:xfrm>
            <a:off x="74046" y="8515384"/>
            <a:ext cx="2685253" cy="351299"/>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accent6">
                    <a:lumMod val="75000"/>
                  </a:schemeClr>
                </a:solidFill>
                <a:latin typeface="HGP創英角ｺﾞｼｯｸUB" panose="020B0900000000000000" pitchFamily="50" charset="-128"/>
                <a:ea typeface="HGP創英角ｺﾞｼｯｸUB" panose="020B0900000000000000" pitchFamily="50" charset="-128"/>
              </a:rPr>
              <a:t>お問い合わせ・お申込先</a:t>
            </a:r>
            <a:endParaRPr kumimoji="1" lang="ja-JP" altLang="en-US" sz="1600" dirty="0">
              <a:solidFill>
                <a:schemeClr val="accent6">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3" name="テキスト ボックス 72"/>
          <p:cNvSpPr txBox="1"/>
          <p:nvPr/>
        </p:nvSpPr>
        <p:spPr>
          <a:xfrm>
            <a:off x="0" y="8954568"/>
            <a:ext cx="6858000" cy="335957"/>
          </a:xfrm>
          <a:prstGeom prst="rect">
            <a:avLst/>
          </a:prstGeom>
          <a:solidFill>
            <a:schemeClr val="accent6">
              <a:lumMod val="20000"/>
              <a:lumOff val="80000"/>
            </a:schemeClr>
          </a:solidFill>
        </p:spPr>
        <p:txBody>
          <a:bodyPr wrap="square" rtlCol="0">
            <a:spAutoFit/>
          </a:bodyPr>
          <a:lstStyle/>
          <a:p>
            <a:pPr algn="ctr"/>
            <a:r>
              <a:rPr kumimoji="1" lang="ja-JP" altLang="en-US" sz="1400" b="1" dirty="0" smtClean="0"/>
              <a:t>裏面の申込フォームのとおり、はがき・</a:t>
            </a:r>
            <a:r>
              <a:rPr kumimoji="1" lang="en-US" altLang="ja-JP" sz="1400" b="1" dirty="0" smtClean="0"/>
              <a:t>FAX</a:t>
            </a:r>
            <a:r>
              <a:rPr kumimoji="1" lang="ja-JP" altLang="en-US" sz="1400" b="1" dirty="0" smtClean="0"/>
              <a:t>・</a:t>
            </a:r>
            <a:r>
              <a:rPr kumimoji="1" lang="en-US" altLang="ja-JP" sz="1400" b="1" dirty="0" smtClean="0"/>
              <a:t>E-mail</a:t>
            </a:r>
            <a:r>
              <a:rPr kumimoji="1" lang="ja-JP" altLang="en-US" sz="1400" b="1" dirty="0" smtClean="0"/>
              <a:t> </a:t>
            </a:r>
            <a:r>
              <a:rPr lang="ja-JP" altLang="en-US" sz="1400" b="1" dirty="0" smtClean="0"/>
              <a:t>にて、お申し込みください</a:t>
            </a:r>
            <a:r>
              <a:rPr lang="ja-JP" altLang="en-US" sz="1600" b="1" dirty="0" smtClean="0"/>
              <a:t>。</a:t>
            </a:r>
            <a:endParaRPr kumimoji="1" lang="ja-JP" altLang="en-US" sz="1600" b="1" dirty="0"/>
          </a:p>
        </p:txBody>
      </p:sp>
      <p:sp>
        <p:nvSpPr>
          <p:cNvPr id="75" name="円/楕円 74"/>
          <p:cNvSpPr/>
          <p:nvPr/>
        </p:nvSpPr>
        <p:spPr>
          <a:xfrm>
            <a:off x="645050" y="5948026"/>
            <a:ext cx="2100245" cy="908882"/>
          </a:xfrm>
          <a:prstGeom prst="ellipse">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p:cNvSpPr/>
          <p:nvPr/>
        </p:nvSpPr>
        <p:spPr>
          <a:xfrm>
            <a:off x="547861" y="6057912"/>
            <a:ext cx="2242922" cy="530168"/>
          </a:xfrm>
          <a:prstGeom prst="rect">
            <a:avLst/>
          </a:prstGeom>
          <a:noFill/>
        </p:spPr>
        <p:txBody>
          <a:bodyPr wrap="none" lIns="91440" tIns="45720" rIns="91440" bIns="45720">
            <a:prstTxWarp prst="textArchUp">
              <a:avLst>
                <a:gd name="adj" fmla="val 11039998"/>
              </a:avLst>
            </a:prstTxWarp>
            <a:spAutoFit/>
          </a:bodyPr>
          <a:lstStyle/>
          <a:p>
            <a:pPr algn="ctr"/>
            <a:r>
              <a:rPr lang="ja-JP" altLang="en-US" sz="3200" b="1" dirty="0" smtClean="0">
                <a:ln w="22225">
                  <a:solidFill>
                    <a:schemeClr val="accent2"/>
                  </a:solidFill>
                  <a:prstDash val="solid"/>
                </a:ln>
                <a:solidFill>
                  <a:schemeClr val="accent2">
                    <a:lumMod val="40000"/>
                    <a:lumOff val="60000"/>
                  </a:schemeClr>
                </a:solidFill>
              </a:rPr>
              <a:t>申込締切</a:t>
            </a:r>
            <a:endParaRPr lang="ja-JP" altLang="en-US" sz="3200" b="1" cap="none" spc="0" dirty="0">
              <a:ln w="22225">
                <a:solidFill>
                  <a:schemeClr val="accent2"/>
                </a:solidFill>
                <a:prstDash val="solid"/>
              </a:ln>
              <a:solidFill>
                <a:schemeClr val="accent2">
                  <a:lumMod val="40000"/>
                  <a:lumOff val="60000"/>
                </a:schemeClr>
              </a:solidFill>
              <a:effectLst/>
            </a:endParaRPr>
          </a:p>
        </p:txBody>
      </p:sp>
      <p:sp>
        <p:nvSpPr>
          <p:cNvPr id="77" name="正方形/長方形 76"/>
          <p:cNvSpPr/>
          <p:nvPr/>
        </p:nvSpPr>
        <p:spPr>
          <a:xfrm>
            <a:off x="824981" y="6206252"/>
            <a:ext cx="1831068" cy="523220"/>
          </a:xfrm>
          <a:prstGeom prst="rect">
            <a:avLst/>
          </a:prstGeom>
          <a:noFill/>
        </p:spPr>
        <p:txBody>
          <a:bodyPr vert="horz" wrap="square" lIns="91440" tIns="45720" rIns="91440" bIns="45720">
            <a:spAutoFit/>
          </a:bodyPr>
          <a:lstStyle/>
          <a:p>
            <a:r>
              <a:rPr lang="en-US" altLang="ja-JP" sz="28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11</a:t>
            </a:r>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月</a:t>
            </a:r>
            <a:r>
              <a:rPr lang="en-US" altLang="ja-JP" sz="2800" dirty="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1</a:t>
            </a:r>
            <a:r>
              <a:rPr lang="ja-JP" altLang="en-US" sz="2000" dirty="0" smtClean="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rPr>
              <a:t>日（金）</a:t>
            </a:r>
            <a:endParaRPr lang="ja-JP" altLang="en-US" sz="2000" dirty="0">
              <a:ln w="0"/>
              <a:effectLst>
                <a:outerShdw blurRad="38100" dist="19050" dir="2700000" algn="tl" rotWithShape="0">
                  <a:schemeClr val="dk1">
                    <a:alpha val="40000"/>
                  </a:schemeClr>
                </a:outerShdw>
              </a:effectLst>
              <a:latin typeface="HGPｺﾞｼｯｸE" panose="020B0900000000000000" pitchFamily="50" charset="-128"/>
              <a:ea typeface="HGPｺﾞｼｯｸE" panose="020B0900000000000000" pitchFamily="50" charset="-128"/>
            </a:endParaRPr>
          </a:p>
        </p:txBody>
      </p:sp>
      <p:sp>
        <p:nvSpPr>
          <p:cNvPr id="78" name="角丸四角形 77"/>
          <p:cNvSpPr/>
          <p:nvPr/>
        </p:nvSpPr>
        <p:spPr>
          <a:xfrm>
            <a:off x="68262" y="7898578"/>
            <a:ext cx="861944" cy="526157"/>
          </a:xfrm>
          <a:prstGeom prst="roundRect">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accent6">
                    <a:lumMod val="75000"/>
                  </a:schemeClr>
                </a:solidFill>
                <a:latin typeface="HGP創英角ｺﾞｼｯｸUB" panose="020B0900000000000000" pitchFamily="50" charset="-128"/>
                <a:ea typeface="HGP創英角ｺﾞｼｯｸUB" panose="020B0900000000000000" pitchFamily="50" charset="-128"/>
              </a:rPr>
              <a:t>対　象</a:t>
            </a:r>
            <a:endParaRPr kumimoji="1" lang="ja-JP" altLang="en-US" sz="1600" dirty="0">
              <a:solidFill>
                <a:schemeClr val="accent6">
                  <a:lumMod val="75000"/>
                </a:schemeClr>
              </a:solidFill>
              <a:latin typeface="HGP創英角ｺﾞｼｯｸUB" panose="020B0900000000000000" pitchFamily="50" charset="-128"/>
              <a:ea typeface="HGP創英角ｺﾞｼｯｸUB" panose="020B0900000000000000" pitchFamily="50" charset="-128"/>
            </a:endParaRPr>
          </a:p>
        </p:txBody>
      </p:sp>
      <p:sp>
        <p:nvSpPr>
          <p:cNvPr id="79" name="正方形/長方形 78"/>
          <p:cNvSpPr/>
          <p:nvPr/>
        </p:nvSpPr>
        <p:spPr>
          <a:xfrm>
            <a:off x="886576" y="7871014"/>
            <a:ext cx="2968101" cy="523220"/>
          </a:xfrm>
          <a:prstGeom prst="rect">
            <a:avLst/>
          </a:prstGeom>
          <a:noFill/>
        </p:spPr>
        <p:txBody>
          <a:bodyPr wrap="square" lIns="91440" tIns="45720" rIns="91440" bIns="45720">
            <a:spAutoFit/>
          </a:bodyPr>
          <a:lstStyle/>
          <a:p>
            <a:r>
              <a:rPr lang="ja-JP" altLang="en-US" sz="16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堺市民（定員３０名）</a:t>
            </a:r>
            <a:endParaRPr lang="en-US" altLang="ja-JP" sz="16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a:p>
            <a:r>
              <a:rPr lang="en-US" altLang="ja-JP" sz="12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a:t>
            </a:r>
            <a:r>
              <a:rPr lang="ja-JP" altLang="en-US" sz="12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応募多数の場合は、抽選となります。</a:t>
            </a:r>
            <a:endParaRPr lang="en-US" altLang="ja-JP" sz="12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p:txBody>
      </p:sp>
      <p:sp>
        <p:nvSpPr>
          <p:cNvPr id="80" name="角丸四角形 79"/>
          <p:cNvSpPr/>
          <p:nvPr/>
        </p:nvSpPr>
        <p:spPr>
          <a:xfrm>
            <a:off x="809168" y="7033716"/>
            <a:ext cx="1720307" cy="515318"/>
          </a:xfrm>
          <a:prstGeom prst="round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dirty="0" smtClean="0">
                <a:solidFill>
                  <a:schemeClr val="bg1"/>
                </a:solidFill>
                <a:latin typeface="HGP創英角ｺﾞｼｯｸUB" panose="020B0900000000000000" pitchFamily="50" charset="-128"/>
                <a:ea typeface="HGP創英角ｺﾞｼｯｸUB" panose="020B0900000000000000" pitchFamily="50" charset="-128"/>
              </a:rPr>
              <a:t>参加費無料</a:t>
            </a:r>
            <a:endParaRPr kumimoji="1" lang="ja-JP" altLang="en-US" sz="2000" dirty="0">
              <a:solidFill>
                <a:schemeClr val="bg1"/>
              </a:solidFill>
              <a:latin typeface="HGP創英角ｺﾞｼｯｸUB" panose="020B0900000000000000" pitchFamily="50" charset="-128"/>
              <a:ea typeface="HGP創英角ｺﾞｼｯｸUB" panose="020B0900000000000000" pitchFamily="50" charset="-128"/>
            </a:endParaRPr>
          </a:p>
        </p:txBody>
      </p:sp>
      <p:sp>
        <p:nvSpPr>
          <p:cNvPr id="60" name="正方形/長方形 59"/>
          <p:cNvSpPr/>
          <p:nvPr/>
        </p:nvSpPr>
        <p:spPr>
          <a:xfrm>
            <a:off x="5597598" y="5158544"/>
            <a:ext cx="1559841" cy="338554"/>
          </a:xfrm>
          <a:prstGeom prst="rect">
            <a:avLst/>
          </a:prstGeom>
          <a:noFill/>
        </p:spPr>
        <p:txBody>
          <a:bodyPr wrap="square" lIns="91440" tIns="45720" rIns="91440" bIns="45720">
            <a:spAutoFit/>
          </a:bodyPr>
          <a:lstStyle/>
          <a:p>
            <a:r>
              <a:rPr lang="ja-JP" altLang="en-US"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自由人ネットワーク主宰</a:t>
            </a:r>
            <a:endParaRPr lang="en-US" altLang="ja-JP"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a:p>
            <a:r>
              <a:rPr lang="ja-JP" altLang="en-US" sz="8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朝日カルチャー講師</a:t>
            </a:r>
            <a:endParaRPr lang="en-US" altLang="ja-JP" sz="6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p:txBody>
      </p:sp>
      <p:sp>
        <p:nvSpPr>
          <p:cNvPr id="65" name="正方形/長方形 64"/>
          <p:cNvSpPr/>
          <p:nvPr/>
        </p:nvSpPr>
        <p:spPr>
          <a:xfrm>
            <a:off x="5597598" y="4236788"/>
            <a:ext cx="1559841" cy="338554"/>
          </a:xfrm>
          <a:prstGeom prst="rect">
            <a:avLst/>
          </a:prstGeom>
          <a:noFill/>
        </p:spPr>
        <p:txBody>
          <a:bodyPr wrap="square" lIns="91440" tIns="45720" rIns="91440" bIns="45720">
            <a:spAutoFit/>
          </a:bodyPr>
          <a:lstStyle/>
          <a:p>
            <a:r>
              <a:rPr lang="ja-JP" altLang="en-US" sz="800" dirty="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ケアヌエヌエ主宰</a:t>
            </a:r>
            <a:endParaRPr lang="en-US" altLang="ja-JP"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a:p>
            <a:r>
              <a:rPr lang="ja-JP" altLang="en-US"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バースドゥーラ</a:t>
            </a:r>
            <a:endParaRPr lang="en-US" altLang="ja-JP" sz="6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p:txBody>
      </p:sp>
      <p:sp>
        <p:nvSpPr>
          <p:cNvPr id="74" name="正方形/長方形 73"/>
          <p:cNvSpPr/>
          <p:nvPr/>
        </p:nvSpPr>
        <p:spPr>
          <a:xfrm>
            <a:off x="5373503" y="3416088"/>
            <a:ext cx="1559841" cy="215444"/>
          </a:xfrm>
          <a:prstGeom prst="rect">
            <a:avLst/>
          </a:prstGeom>
          <a:noFill/>
        </p:spPr>
        <p:txBody>
          <a:bodyPr wrap="square" lIns="91440" tIns="45720" rIns="91440" bIns="45720">
            <a:spAutoFit/>
          </a:bodyPr>
          <a:lstStyle/>
          <a:p>
            <a:r>
              <a:rPr lang="en-US" altLang="ja-JP"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JBI</a:t>
            </a:r>
            <a:r>
              <a:rPr lang="ja-JP" altLang="en-US" sz="80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rPr>
              <a:t>日本バランシング協会代表</a:t>
            </a:r>
            <a:endParaRPr lang="en-US" altLang="ja-JP" sz="600" b="0" cap="none" spc="0" dirty="0" smtClean="0">
              <a:ln w="0"/>
              <a:effectLst>
                <a:outerShdw blurRad="38100" dist="25400" dir="5400000" algn="ctr" rotWithShape="0">
                  <a:srgbClr val="6E747A">
                    <a:alpha val="43000"/>
                  </a:srgbClr>
                </a:outerShdw>
              </a:effectLst>
              <a:latin typeface="HGSｺﾞｼｯｸM" panose="020B0600000000000000" pitchFamily="50" charset="-128"/>
              <a:ea typeface="HGSｺﾞｼｯｸM" panose="020B0600000000000000" pitchFamily="50" charset="-128"/>
            </a:endParaRPr>
          </a:p>
        </p:txBody>
      </p:sp>
    </p:spTree>
    <p:extLst>
      <p:ext uri="{BB962C8B-B14F-4D97-AF65-F5344CB8AC3E}">
        <p14:creationId xmlns:p14="http://schemas.microsoft.com/office/powerpoint/2010/main" val="6745451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0"/>
            <a:ext cx="6768064" cy="7790683"/>
          </a:xfrm>
          <a:prstGeom prst="rect">
            <a:avLst/>
          </a:prstGeom>
        </p:spPr>
      </p:pic>
      <p:graphicFrame>
        <p:nvGraphicFramePr>
          <p:cNvPr id="9" name="表 8"/>
          <p:cNvGraphicFramePr>
            <a:graphicFrameLocks noGrp="1"/>
          </p:cNvGraphicFramePr>
          <p:nvPr>
            <p:extLst>
              <p:ext uri="{D42A27DB-BD31-4B8C-83A1-F6EECF244321}">
                <p14:modId xmlns:p14="http://schemas.microsoft.com/office/powerpoint/2010/main" val="1224291333"/>
              </p:ext>
            </p:extLst>
          </p:nvPr>
        </p:nvGraphicFramePr>
        <p:xfrm>
          <a:off x="91214" y="8469193"/>
          <a:ext cx="6675572" cy="1247492"/>
        </p:xfrm>
        <a:graphic>
          <a:graphicData uri="http://schemas.openxmlformats.org/drawingml/2006/table">
            <a:tbl>
              <a:tblPr firstRow="1" bandRow="1">
                <a:tableStyleId>{5940675A-B579-460E-94D1-54222C63F5DA}</a:tableStyleId>
              </a:tblPr>
              <a:tblGrid>
                <a:gridCol w="761978"/>
                <a:gridCol w="2884056"/>
                <a:gridCol w="951738"/>
                <a:gridCol w="2077800"/>
              </a:tblGrid>
              <a:tr h="675992">
                <a:tc>
                  <a:txBody>
                    <a:bodyPr/>
                    <a:lstStyle/>
                    <a:p>
                      <a:r>
                        <a:rPr kumimoji="1" lang="ja-JP" altLang="en-US" dirty="0" smtClean="0"/>
                        <a:t>ご住所</a:t>
                      </a:r>
                      <a:endParaRPr kumimoji="1" lang="ja-JP" altLang="en-US" dirty="0"/>
                    </a:p>
                  </a:txBody>
                  <a:tcPr anchor="ctr"/>
                </a:tc>
                <a:tc gridSpan="3">
                  <a:txBody>
                    <a:bodyPr/>
                    <a:lstStyle/>
                    <a:p>
                      <a:r>
                        <a:rPr kumimoji="1" lang="ja-JP" altLang="en-US" dirty="0" smtClean="0"/>
                        <a:t>〒　　　　　　－</a:t>
                      </a:r>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r>
              <a:tr h="543208">
                <a:tc>
                  <a:txBody>
                    <a:bodyPr/>
                    <a:lstStyle/>
                    <a:p>
                      <a:r>
                        <a:rPr kumimoji="1" lang="ja-JP" altLang="en-US" dirty="0" smtClean="0"/>
                        <a:t>お名前</a:t>
                      </a:r>
                      <a:endParaRPr kumimoji="1" lang="ja-JP" altLang="en-US" dirty="0"/>
                    </a:p>
                  </a:txBody>
                  <a:tcPr anchor="ctr"/>
                </a:tc>
                <a:tc>
                  <a:txBody>
                    <a:bodyPr/>
                    <a:lstStyle/>
                    <a:p>
                      <a:pPr algn="l"/>
                      <a:r>
                        <a:rPr kumimoji="1" lang="ja-JP" altLang="en-US" sz="1050" dirty="0" smtClean="0"/>
                        <a:t>ふりがな</a:t>
                      </a:r>
                      <a:endParaRPr kumimoji="1" lang="en-US" altLang="ja-JP" sz="1050" dirty="0" smtClean="0"/>
                    </a:p>
                    <a:p>
                      <a:pPr algn="l"/>
                      <a:r>
                        <a:rPr kumimoji="1" lang="ja-JP" altLang="en-US" sz="1050" dirty="0" smtClean="0"/>
                        <a:t>　</a:t>
                      </a:r>
                      <a:endParaRPr kumimoji="1" lang="en-US" altLang="ja-JP" sz="1050" dirty="0" smtClean="0"/>
                    </a:p>
                    <a:p>
                      <a:pPr algn="l"/>
                      <a:r>
                        <a:rPr kumimoji="1" lang="ja-JP" altLang="en-US" sz="1050" dirty="0" smtClean="0"/>
                        <a:t>　　　　　　　　　　　　　　　　　</a:t>
                      </a:r>
                      <a:endParaRPr kumimoji="1" lang="ja-JP" altLang="en-US" sz="105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dirty="0" smtClean="0"/>
                        <a:t>電話番号</a:t>
                      </a:r>
                    </a:p>
                  </a:txBody>
                  <a:tcPr anchor="ctr"/>
                </a:tc>
                <a:tc>
                  <a:txBody>
                    <a:bodyPr/>
                    <a:lstStyle/>
                    <a:p>
                      <a:r>
                        <a:rPr kumimoji="1" lang="ja-JP" altLang="en-US" dirty="0" smtClean="0"/>
                        <a:t>　　　　　－　　　　－</a:t>
                      </a:r>
                      <a:endParaRPr kumimoji="1" lang="ja-JP" altLang="en-US" dirty="0"/>
                    </a:p>
                  </a:txBody>
                  <a:tcPr anchor="ctr"/>
                </a:tc>
              </a:tr>
            </a:tbl>
          </a:graphicData>
        </a:graphic>
      </p:graphicFrame>
      <p:sp>
        <p:nvSpPr>
          <p:cNvPr id="10" name="テキスト ボックス 9"/>
          <p:cNvSpPr txBox="1"/>
          <p:nvPr/>
        </p:nvSpPr>
        <p:spPr>
          <a:xfrm>
            <a:off x="91214" y="8095310"/>
            <a:ext cx="6666313" cy="338554"/>
          </a:xfrm>
          <a:prstGeom prst="rect">
            <a:avLst/>
          </a:prstGeom>
          <a:solidFill>
            <a:schemeClr val="accent6">
              <a:lumMod val="20000"/>
              <a:lumOff val="80000"/>
            </a:schemeClr>
          </a:solidFill>
        </p:spPr>
        <p:txBody>
          <a:bodyPr wrap="square" rtlCol="0">
            <a:spAutoFit/>
          </a:bodyPr>
          <a:lstStyle/>
          <a:p>
            <a:pPr algn="ctr"/>
            <a:r>
              <a:rPr kumimoji="1" lang="ja-JP" altLang="en-US" sz="1400" b="1" dirty="0" smtClean="0"/>
              <a:t>はがき・</a:t>
            </a:r>
            <a:r>
              <a:rPr kumimoji="1" lang="en-US" altLang="ja-JP" sz="1400" b="1" dirty="0" smtClean="0"/>
              <a:t>FAX</a:t>
            </a:r>
            <a:r>
              <a:rPr kumimoji="1" lang="ja-JP" altLang="en-US" sz="1400" b="1" dirty="0" smtClean="0"/>
              <a:t>・</a:t>
            </a:r>
            <a:r>
              <a:rPr kumimoji="1" lang="en-US" altLang="ja-JP" sz="1400" b="1" dirty="0" smtClean="0"/>
              <a:t>E-mail</a:t>
            </a:r>
            <a:r>
              <a:rPr kumimoji="1" lang="ja-JP" altLang="en-US" sz="1400" b="1" dirty="0" smtClean="0"/>
              <a:t> </a:t>
            </a:r>
            <a:r>
              <a:rPr lang="ja-JP" altLang="en-US" sz="1400" b="1" dirty="0" smtClean="0"/>
              <a:t>にて、お申し込みください</a:t>
            </a:r>
            <a:r>
              <a:rPr lang="ja-JP" altLang="en-US" sz="1600" b="1" dirty="0" smtClean="0"/>
              <a:t>。</a:t>
            </a:r>
            <a:endParaRPr kumimoji="1" lang="ja-JP" altLang="en-US" sz="1600" b="1" dirty="0"/>
          </a:p>
        </p:txBody>
      </p:sp>
      <p:sp>
        <p:nvSpPr>
          <p:cNvPr id="11" name="テキスト ボックス 10"/>
          <p:cNvSpPr txBox="1"/>
          <p:nvPr/>
        </p:nvSpPr>
        <p:spPr>
          <a:xfrm>
            <a:off x="1904935" y="7818311"/>
            <a:ext cx="3090128" cy="276999"/>
          </a:xfrm>
          <a:prstGeom prst="rect">
            <a:avLst/>
          </a:prstGeom>
          <a:noFill/>
        </p:spPr>
        <p:txBody>
          <a:bodyPr wrap="square" rtlCol="0">
            <a:spAutoFit/>
          </a:bodyPr>
          <a:lstStyle/>
          <a:p>
            <a:r>
              <a:rPr lang="ja-JP" altLang="en-US" sz="1200" b="1" dirty="0"/>
              <a:t>▼　「生老病死と</a:t>
            </a:r>
            <a:r>
              <a:rPr lang="ja-JP" altLang="en-US" sz="1200" b="1" dirty="0" smtClean="0"/>
              <a:t>身体</a:t>
            </a:r>
            <a:r>
              <a:rPr kumimoji="1" lang="ja-JP" altLang="en-US" sz="1200" b="1" dirty="0" smtClean="0"/>
              <a:t>」</a:t>
            </a:r>
            <a:r>
              <a:rPr lang="en-US" altLang="ja-JP" sz="1200" b="1" dirty="0" smtClean="0"/>
              <a:t>FAX</a:t>
            </a:r>
            <a:r>
              <a:rPr kumimoji="1" lang="ja-JP" altLang="en-US" sz="1200" b="1" dirty="0" smtClean="0"/>
              <a:t>申込フォーム　▼</a:t>
            </a:r>
            <a:endParaRPr kumimoji="1" lang="ja-JP" altLang="en-US" sz="1400" b="1" dirty="0"/>
          </a:p>
        </p:txBody>
      </p:sp>
      <p:sp>
        <p:nvSpPr>
          <p:cNvPr id="12" name="テキスト ボックス 11"/>
          <p:cNvSpPr txBox="1"/>
          <p:nvPr/>
        </p:nvSpPr>
        <p:spPr>
          <a:xfrm>
            <a:off x="79409" y="9716685"/>
            <a:ext cx="6741181" cy="200055"/>
          </a:xfrm>
          <a:prstGeom prst="rect">
            <a:avLst/>
          </a:prstGeom>
          <a:noFill/>
        </p:spPr>
        <p:txBody>
          <a:bodyPr wrap="square" rtlCol="0">
            <a:spAutoFit/>
          </a:bodyPr>
          <a:lstStyle/>
          <a:p>
            <a:r>
              <a:rPr kumimoji="1" lang="ja-JP" altLang="en-US" sz="700" dirty="0" smtClean="0">
                <a:latin typeface="小塚ゴシック Pro B" panose="020B0800000000000000" pitchFamily="34" charset="-128"/>
                <a:ea typeface="小塚ゴシック Pro B" panose="020B0800000000000000" pitchFamily="34" charset="-128"/>
              </a:rPr>
              <a:t>ご記入いただいた個人情報は、関西大学個人情報保護規定に則り適切に管理いたします。本イベントのご参加登録のみ利用し、これ以外には使用いたしません。</a:t>
            </a:r>
            <a:endParaRPr kumimoji="1" lang="ja-JP" altLang="en-US" sz="700" dirty="0">
              <a:latin typeface="小塚ゴシック Pro B" panose="020B0800000000000000" pitchFamily="34" charset="-128"/>
              <a:ea typeface="小塚ゴシック Pro B" panose="020B0800000000000000" pitchFamily="34" charset="-128"/>
            </a:endParaRPr>
          </a:p>
        </p:txBody>
      </p:sp>
      <p:sp>
        <p:nvSpPr>
          <p:cNvPr id="13" name="角丸四角形 12"/>
          <p:cNvSpPr/>
          <p:nvPr/>
        </p:nvSpPr>
        <p:spPr>
          <a:xfrm>
            <a:off x="923925" y="225947"/>
            <a:ext cx="5603876" cy="7038453"/>
          </a:xfrm>
          <a:prstGeom prst="roundRect">
            <a:avLst>
              <a:gd name="adj" fmla="val 3151"/>
            </a:avLst>
          </a:prstGeom>
          <a:solidFill>
            <a:srgbClr val="FFF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923925" y="299463"/>
            <a:ext cx="5603876" cy="6647974"/>
          </a:xfrm>
          <a:prstGeom prst="rect">
            <a:avLst/>
          </a:prstGeom>
          <a:noFill/>
        </p:spPr>
        <p:txBody>
          <a:bodyPr wrap="square" rtlCol="0">
            <a:spAutoFit/>
          </a:bodyPr>
          <a:lstStyle/>
          <a:p>
            <a:r>
              <a:rPr lang="ja-JP" altLang="ja-JP" sz="2000" b="1" dirty="0">
                <a:latin typeface="HGS教科書体" panose="02020600000000000000" pitchFamily="18" charset="-128"/>
                <a:ea typeface="HGS教科書体" panose="02020600000000000000" pitchFamily="18" charset="-128"/>
              </a:rPr>
              <a:t>本講座は、</a:t>
            </a:r>
            <a:r>
              <a:rPr lang="ja-JP" altLang="ja-JP" sz="1600" dirty="0">
                <a:latin typeface="HGS教科書体" panose="02020600000000000000" pitchFamily="18" charset="-128"/>
                <a:ea typeface="HGS教科書体" panose="02020600000000000000" pitchFamily="18" charset="-128"/>
              </a:rPr>
              <a:t>身心未分の意味での身体と、生老病死という人の一生のプロセスにおける健康について、理論と実践の両面から考えていく月</a:t>
            </a:r>
            <a:r>
              <a:rPr lang="en-US" altLang="ja-JP" sz="1600" dirty="0">
                <a:latin typeface="HGS教科書体" panose="02020600000000000000" pitchFamily="18" charset="-128"/>
                <a:ea typeface="HGS教科書体" panose="02020600000000000000" pitchFamily="18" charset="-128"/>
              </a:rPr>
              <a:t>1</a:t>
            </a:r>
            <a:r>
              <a:rPr lang="ja-JP" altLang="ja-JP" sz="1600" dirty="0">
                <a:latin typeface="HGS教科書体" panose="02020600000000000000" pitchFamily="18" charset="-128"/>
                <a:ea typeface="HGS教科書体" panose="02020600000000000000" pitchFamily="18" charset="-128"/>
              </a:rPr>
              <a:t>回</a:t>
            </a:r>
            <a:r>
              <a:rPr lang="en-US" altLang="ja-JP" sz="1600" dirty="0">
                <a:latin typeface="HGS教科書体" panose="02020600000000000000" pitchFamily="18" charset="-128"/>
                <a:ea typeface="HGS教科書体" panose="02020600000000000000" pitchFamily="18" charset="-128"/>
              </a:rPr>
              <a:t>3</a:t>
            </a:r>
            <a:r>
              <a:rPr lang="ja-JP" altLang="ja-JP" sz="1600" dirty="0">
                <a:latin typeface="HGS教科書体" panose="02020600000000000000" pitchFamily="18" charset="-128"/>
                <a:ea typeface="HGS教科書体" panose="02020600000000000000" pitchFamily="18" charset="-128"/>
              </a:rPr>
              <a:t>か月連続で開催する講座です</a:t>
            </a:r>
            <a:r>
              <a:rPr lang="ja-JP" altLang="ja-JP" sz="1600" dirty="0" smtClean="0">
                <a:latin typeface="HGS教科書体" panose="02020600000000000000" pitchFamily="18" charset="-128"/>
                <a:ea typeface="HGS教科書体" panose="02020600000000000000" pitchFamily="18" charset="-128"/>
              </a:rPr>
              <a:t>。</a:t>
            </a:r>
            <a:endParaRPr lang="en-US" altLang="ja-JP" sz="1600" dirty="0" smtClean="0">
              <a:latin typeface="HGS教科書体" panose="02020600000000000000" pitchFamily="18" charset="-128"/>
              <a:ea typeface="HGS教科書体" panose="02020600000000000000" pitchFamily="18" charset="-128"/>
            </a:endParaRPr>
          </a:p>
          <a:p>
            <a:endParaRPr lang="en-US" altLang="ja-JP" sz="800" dirty="0" smtClean="0">
              <a:latin typeface="HGS教科書体" panose="02020600000000000000" pitchFamily="18" charset="-128"/>
              <a:ea typeface="HGS教科書体" panose="02020600000000000000" pitchFamily="18" charset="-128"/>
            </a:endParaRPr>
          </a:p>
          <a:p>
            <a:r>
              <a:rPr lang="ja-JP" altLang="ja-JP" sz="1600" dirty="0" smtClean="0">
                <a:latin typeface="HGS教科書体" panose="02020600000000000000" pitchFamily="18" charset="-128"/>
                <a:ea typeface="HGS教科書体" panose="02020600000000000000" pitchFamily="18" charset="-128"/>
              </a:rPr>
              <a:t>特に</a:t>
            </a:r>
            <a:r>
              <a:rPr lang="ja-JP" altLang="ja-JP" sz="2000" b="1" dirty="0" smtClean="0">
                <a:latin typeface="HGS教科書体" panose="02020600000000000000" pitchFamily="18" charset="-128"/>
                <a:ea typeface="HGS教科書体" panose="02020600000000000000" pitchFamily="18" charset="-128"/>
              </a:rPr>
              <a:t>①</a:t>
            </a:r>
            <a:r>
              <a:rPr lang="ja-JP" altLang="ja-JP" sz="1600" b="1" dirty="0" smtClean="0">
                <a:latin typeface="HGS教科書体" panose="02020600000000000000" pitchFamily="18" charset="-128"/>
                <a:ea typeface="HGS教科書体" panose="02020600000000000000" pitchFamily="18" charset="-128"/>
              </a:rPr>
              <a:t>出産という生と性にまつわる女性の身体の変化とそこに関わる男性の身体</a:t>
            </a:r>
            <a:r>
              <a:rPr lang="ja-JP" altLang="ja-JP" sz="1600" dirty="0" smtClean="0">
                <a:latin typeface="HGS教科書体" panose="02020600000000000000" pitchFamily="18" charset="-128"/>
                <a:ea typeface="HGS教科書体" panose="02020600000000000000" pitchFamily="18" charset="-128"/>
              </a:rPr>
              <a:t>、そして</a:t>
            </a:r>
            <a:r>
              <a:rPr lang="ja-JP" altLang="ja-JP" sz="2000" b="1" dirty="0">
                <a:latin typeface="HGS教科書体" panose="02020600000000000000" pitchFamily="18" charset="-128"/>
                <a:ea typeface="HGS教科書体" panose="02020600000000000000" pitchFamily="18" charset="-128"/>
              </a:rPr>
              <a:t>②</a:t>
            </a:r>
            <a:r>
              <a:rPr lang="ja-JP" altLang="ja-JP" sz="1600" b="1" dirty="0" smtClean="0">
                <a:latin typeface="HGS教科書体" panose="02020600000000000000" pitchFamily="18" charset="-128"/>
                <a:ea typeface="HGS教科書体" panose="02020600000000000000" pitchFamily="18" charset="-128"/>
              </a:rPr>
              <a:t>性（生）の衰えからくる老・病・死という、老いていくプロセスにおける身体の変化に焦点を当て、人の一生の身体の変化と健康について</a:t>
            </a:r>
            <a:r>
              <a:rPr lang="ja-JP" altLang="ja-JP" b="1" dirty="0" smtClean="0">
                <a:latin typeface="HGS教科書体" panose="02020600000000000000" pitchFamily="18" charset="-128"/>
                <a:ea typeface="HGS教科書体" panose="02020600000000000000" pitchFamily="18" charset="-128"/>
              </a:rPr>
              <a:t>、</a:t>
            </a:r>
            <a:r>
              <a:rPr lang="ja-JP" altLang="ja-JP" sz="1600" dirty="0" smtClean="0">
                <a:latin typeface="HGS教科書体" panose="02020600000000000000" pitchFamily="18" charset="-128"/>
                <a:ea typeface="HGS教科書体" panose="02020600000000000000" pitchFamily="18" charset="-128"/>
              </a:rPr>
              <a:t>実践的な</a:t>
            </a:r>
            <a:r>
              <a:rPr lang="ja-JP" altLang="ja-JP" b="1" dirty="0" smtClean="0">
                <a:latin typeface="HGS教科書体" panose="02020600000000000000" pitchFamily="18" charset="-128"/>
                <a:ea typeface="HGS教科書体" panose="02020600000000000000" pitchFamily="18" charset="-128"/>
              </a:rPr>
              <a:t>ワークを通して</a:t>
            </a:r>
            <a:r>
              <a:rPr lang="ja-JP" altLang="ja-JP" sz="1600" dirty="0" smtClean="0">
                <a:latin typeface="HGS教科書体" panose="02020600000000000000" pitchFamily="18" charset="-128"/>
                <a:ea typeface="HGS教科書体" panose="02020600000000000000" pitchFamily="18" charset="-128"/>
              </a:rPr>
              <a:t>、理論と思想とそれに基づいた具体的な技法とを学んでいきます。</a:t>
            </a:r>
            <a:endParaRPr lang="en-US" altLang="ja-JP" sz="1600" dirty="0" smtClean="0">
              <a:latin typeface="HGS教科書体" panose="02020600000000000000" pitchFamily="18" charset="-128"/>
              <a:ea typeface="HGS教科書体" panose="02020600000000000000" pitchFamily="18" charset="-128"/>
            </a:endParaRPr>
          </a:p>
          <a:p>
            <a:endParaRPr lang="en-US" altLang="ja-JP" sz="800" dirty="0" smtClean="0">
              <a:latin typeface="HGS教科書体" panose="02020600000000000000" pitchFamily="18" charset="-128"/>
              <a:ea typeface="HGS教科書体" panose="02020600000000000000" pitchFamily="18" charset="-128"/>
            </a:endParaRPr>
          </a:p>
          <a:p>
            <a:r>
              <a:rPr lang="ja-JP" altLang="ja-JP" sz="1600" dirty="0" smtClean="0">
                <a:latin typeface="HGS教科書体" panose="02020600000000000000" pitchFamily="18" charset="-128"/>
                <a:ea typeface="HGS教科書体" panose="02020600000000000000" pitchFamily="18" charset="-128"/>
              </a:rPr>
              <a:t>体験的</a:t>
            </a:r>
            <a:r>
              <a:rPr lang="ja-JP" altLang="ja-JP" sz="1600" dirty="0">
                <a:latin typeface="HGS教科書体" panose="02020600000000000000" pitchFamily="18" charset="-128"/>
                <a:ea typeface="HGS教科書体" panose="02020600000000000000" pitchFamily="18" charset="-128"/>
              </a:rPr>
              <a:t>な講座にすることにより、参加者の方には、三人称的理論や思想を、生老病死という一人称の「自分事」として理解し、体感していただくことを目指しています。それにより、</a:t>
            </a:r>
            <a:r>
              <a:rPr lang="ja-JP" altLang="ja-JP" b="1" dirty="0">
                <a:latin typeface="HGS教科書体" panose="02020600000000000000" pitchFamily="18" charset="-128"/>
                <a:ea typeface="HGS教科書体" panose="02020600000000000000" pitchFamily="18" charset="-128"/>
              </a:rPr>
              <a:t>理論としての生老病死ではなく、自分自身のプロセスとしての生老病死とそこに関わる身体についての新しい知見</a:t>
            </a:r>
            <a:r>
              <a:rPr lang="ja-JP" altLang="ja-JP" sz="1600" dirty="0" smtClean="0">
                <a:latin typeface="HGS教科書体" panose="02020600000000000000" pitchFamily="18" charset="-128"/>
                <a:ea typeface="HGS教科書体" panose="02020600000000000000" pitchFamily="18" charset="-128"/>
              </a:rPr>
              <a:t>を</a:t>
            </a:r>
            <a:r>
              <a:rPr lang="ja-JP" altLang="en-US" sz="1600" dirty="0" smtClean="0">
                <a:latin typeface="HGS教科書体" panose="02020600000000000000" pitchFamily="18" charset="-128"/>
                <a:ea typeface="HGS教科書体" panose="02020600000000000000" pitchFamily="18" charset="-128"/>
              </a:rPr>
              <a:t>得ていただくこと</a:t>
            </a:r>
            <a:r>
              <a:rPr lang="ja-JP" altLang="ja-JP" sz="1600" dirty="0" smtClean="0">
                <a:latin typeface="HGS教科書体" panose="02020600000000000000" pitchFamily="18" charset="-128"/>
                <a:ea typeface="HGS教科書体" panose="02020600000000000000" pitchFamily="18" charset="-128"/>
              </a:rPr>
              <a:t>が</a:t>
            </a:r>
            <a:r>
              <a:rPr lang="ja-JP" altLang="ja-JP" sz="1600" dirty="0">
                <a:latin typeface="HGS教科書体" panose="02020600000000000000" pitchFamily="18" charset="-128"/>
                <a:ea typeface="HGS教科書体" panose="02020600000000000000" pitchFamily="18" charset="-128"/>
              </a:rPr>
              <a:t>できると考えています</a:t>
            </a:r>
            <a:r>
              <a:rPr lang="ja-JP" altLang="ja-JP" sz="1600" dirty="0" smtClean="0">
                <a:latin typeface="HGS教科書体" panose="02020600000000000000" pitchFamily="18" charset="-128"/>
                <a:ea typeface="HGS教科書体" panose="02020600000000000000" pitchFamily="18" charset="-128"/>
              </a:rPr>
              <a:t>。</a:t>
            </a:r>
            <a:endParaRPr lang="en-US" altLang="ja-JP" sz="1600" dirty="0" smtClean="0">
              <a:latin typeface="HGS教科書体" panose="02020600000000000000" pitchFamily="18" charset="-128"/>
              <a:ea typeface="HGS教科書体" panose="02020600000000000000" pitchFamily="18" charset="-128"/>
            </a:endParaRPr>
          </a:p>
          <a:p>
            <a:endParaRPr lang="ja-JP" altLang="ja-JP" sz="800" dirty="0">
              <a:latin typeface="HGS教科書体" panose="02020600000000000000" pitchFamily="18" charset="-128"/>
              <a:ea typeface="HGS教科書体" panose="02020600000000000000" pitchFamily="18" charset="-128"/>
            </a:endParaRPr>
          </a:p>
          <a:p>
            <a:r>
              <a:rPr lang="ja-JP" altLang="en-US" sz="2000" b="1" dirty="0" smtClean="0">
                <a:latin typeface="HGS教科書体" panose="02020600000000000000" pitchFamily="18" charset="-128"/>
                <a:ea typeface="HGS教科書体" panose="02020600000000000000" pitchFamily="18" charset="-128"/>
              </a:rPr>
              <a:t>第</a:t>
            </a:r>
            <a:r>
              <a:rPr lang="en-US" altLang="ja-JP" sz="2000" b="1" dirty="0" smtClean="0">
                <a:latin typeface="HGS教科書体" panose="02020600000000000000" pitchFamily="18" charset="-128"/>
                <a:ea typeface="HGS教科書体" panose="02020600000000000000" pitchFamily="18" charset="-128"/>
              </a:rPr>
              <a:t>1</a:t>
            </a:r>
            <a:r>
              <a:rPr lang="ja-JP" altLang="ja-JP" sz="2000" b="1" dirty="0">
                <a:latin typeface="HGS教科書体" panose="02020600000000000000" pitchFamily="18" charset="-128"/>
                <a:ea typeface="HGS教科書体" panose="02020600000000000000" pitchFamily="18" charset="-128"/>
              </a:rPr>
              <a:t>回目</a:t>
            </a:r>
            <a:r>
              <a:rPr lang="ja-JP" altLang="ja-JP" sz="2000" b="1" dirty="0" smtClean="0">
                <a:latin typeface="HGS教科書体" panose="02020600000000000000" pitchFamily="18" charset="-128"/>
                <a:ea typeface="HGS教科書体" panose="02020600000000000000" pitchFamily="18" charset="-128"/>
              </a:rPr>
              <a:t>は</a:t>
            </a:r>
            <a:r>
              <a:rPr lang="ja-JP" altLang="ja-JP" sz="1600" dirty="0" smtClean="0">
                <a:latin typeface="HGS教科書体" panose="02020600000000000000" pitchFamily="18" charset="-128"/>
                <a:ea typeface="HGS教科書体" panose="02020600000000000000" pitchFamily="18" charset="-128"/>
              </a:rPr>
              <a:t>西洋</a:t>
            </a:r>
            <a:r>
              <a:rPr lang="ja-JP" altLang="ja-JP" sz="1600" dirty="0">
                <a:latin typeface="HGS教科書体" panose="02020600000000000000" pitchFamily="18" charset="-128"/>
                <a:ea typeface="HGS教科書体" panose="02020600000000000000" pitchFamily="18" charset="-128"/>
              </a:rPr>
              <a:t>の身体心理療法の観点から小原仁先生に、</a:t>
            </a:r>
            <a:r>
              <a:rPr lang="ja-JP" altLang="ja-JP" sz="2000" b="1" dirty="0">
                <a:latin typeface="HGS教科書体" panose="02020600000000000000" pitchFamily="18" charset="-128"/>
                <a:ea typeface="HGS教科書体" panose="02020600000000000000" pitchFamily="18" charset="-128"/>
              </a:rPr>
              <a:t>第</a:t>
            </a:r>
            <a:r>
              <a:rPr lang="en-US" altLang="ja-JP" sz="2000" b="1" dirty="0">
                <a:latin typeface="HGS教科書体" panose="02020600000000000000" pitchFamily="18" charset="-128"/>
                <a:ea typeface="HGS教科書体" panose="02020600000000000000" pitchFamily="18" charset="-128"/>
              </a:rPr>
              <a:t>2</a:t>
            </a:r>
            <a:r>
              <a:rPr lang="ja-JP" altLang="ja-JP" sz="2000" b="1" dirty="0">
                <a:latin typeface="HGS教科書体" panose="02020600000000000000" pitchFamily="18" charset="-128"/>
                <a:ea typeface="HGS教科書体" panose="02020600000000000000" pitchFamily="18" charset="-128"/>
              </a:rPr>
              <a:t>回目</a:t>
            </a:r>
            <a:r>
              <a:rPr lang="ja-JP" altLang="ja-JP" sz="2000" b="1" dirty="0" smtClean="0">
                <a:latin typeface="HGS教科書体" panose="02020600000000000000" pitchFamily="18" charset="-128"/>
                <a:ea typeface="HGS教科書体" panose="02020600000000000000" pitchFamily="18" charset="-128"/>
              </a:rPr>
              <a:t>は</a:t>
            </a:r>
            <a:r>
              <a:rPr lang="ja-JP" altLang="ja-JP" sz="1600" dirty="0" smtClean="0">
                <a:latin typeface="HGS教科書体" panose="02020600000000000000" pitchFamily="18" charset="-128"/>
                <a:ea typeface="HGS教科書体" panose="02020600000000000000" pitchFamily="18" charset="-128"/>
              </a:rPr>
              <a:t>西洋</a:t>
            </a:r>
            <a:r>
              <a:rPr lang="ja-JP" altLang="ja-JP" sz="1600" dirty="0">
                <a:latin typeface="HGS教科書体" panose="02020600000000000000" pitchFamily="18" charset="-128"/>
                <a:ea typeface="HGS教科書体" panose="02020600000000000000" pitchFamily="18" charset="-128"/>
              </a:rPr>
              <a:t>のボディワークと日本の野口整体の知見を基盤としながらバースドゥーラとして妊産婦の身体のケアに携わる大知早恵先生に、</a:t>
            </a:r>
            <a:r>
              <a:rPr lang="ja-JP" altLang="ja-JP" sz="2000" b="1" dirty="0">
                <a:latin typeface="HGS教科書体" panose="02020600000000000000" pitchFamily="18" charset="-128"/>
                <a:ea typeface="HGS教科書体" panose="02020600000000000000" pitchFamily="18" charset="-128"/>
              </a:rPr>
              <a:t>第</a:t>
            </a:r>
            <a:r>
              <a:rPr lang="en-US" altLang="ja-JP" sz="2000" b="1" dirty="0">
                <a:latin typeface="HGS教科書体" panose="02020600000000000000" pitchFamily="18" charset="-128"/>
                <a:ea typeface="HGS教科書体" panose="02020600000000000000" pitchFamily="18" charset="-128"/>
              </a:rPr>
              <a:t>3</a:t>
            </a:r>
            <a:r>
              <a:rPr lang="ja-JP" altLang="ja-JP" sz="2000" b="1" dirty="0">
                <a:latin typeface="HGS教科書体" panose="02020600000000000000" pitchFamily="18" charset="-128"/>
                <a:ea typeface="HGS教科書体" panose="02020600000000000000" pitchFamily="18" charset="-128"/>
              </a:rPr>
              <a:t>回目は</a:t>
            </a:r>
            <a:r>
              <a:rPr lang="ja-JP" altLang="ja-JP" sz="1600" dirty="0">
                <a:latin typeface="HGS教科書体" panose="02020600000000000000" pitchFamily="18" charset="-128"/>
                <a:ea typeface="HGS教科書体" panose="02020600000000000000" pitchFamily="18" charset="-128"/>
              </a:rPr>
              <a:t>野口整体、操体法といったケアの技術と合気道、空手といった武術とを融合させ独自の日本的身体論を展開している河野智聖先生に、それぞれお話とワークをしていただきます</a:t>
            </a:r>
            <a:r>
              <a:rPr lang="ja-JP" altLang="ja-JP" sz="1600" dirty="0" smtClean="0">
                <a:latin typeface="HGS教科書体" panose="02020600000000000000" pitchFamily="18" charset="-128"/>
                <a:ea typeface="HGS教科書体" panose="02020600000000000000" pitchFamily="18" charset="-128"/>
              </a:rPr>
              <a:t>。</a:t>
            </a:r>
            <a:endParaRPr lang="ja-JP" altLang="ja-JP" sz="1400" dirty="0">
              <a:latin typeface="HGS教科書体" panose="02020600000000000000" pitchFamily="18" charset="-128"/>
              <a:ea typeface="HGS教科書体" panose="02020600000000000000" pitchFamily="18" charset="-128"/>
            </a:endParaRPr>
          </a:p>
        </p:txBody>
      </p:sp>
      <p:pic>
        <p:nvPicPr>
          <p:cNvPr id="15" name="図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5189" y="6610107"/>
            <a:ext cx="1682469" cy="1682469"/>
          </a:xfrm>
          <a:prstGeom prst="rect">
            <a:avLst/>
          </a:prstGeom>
        </p:spPr>
      </p:pic>
    </p:spTree>
    <p:extLst>
      <p:ext uri="{BB962C8B-B14F-4D97-AF65-F5344CB8AC3E}">
        <p14:creationId xmlns:p14="http://schemas.microsoft.com/office/powerpoint/2010/main" val="17364634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387</TotalTime>
  <Words>491</Words>
  <Application>Microsoft Office PowerPoint</Application>
  <PresentationFormat>A4 210 x 297 mm</PresentationFormat>
  <Paragraphs>60</Paragraphs>
  <Slides>2</Slides>
  <Notes>0</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HGPｺﾞｼｯｸE</vt:lpstr>
      <vt:lpstr>HGP教科書体</vt:lpstr>
      <vt:lpstr>HGP創英角ｺﾞｼｯｸUB</vt:lpstr>
      <vt:lpstr>HGSｺﾞｼｯｸM</vt:lpstr>
      <vt:lpstr>HGS教科書体</vt:lpstr>
      <vt:lpstr>HG丸ｺﾞｼｯｸM-PRO</vt:lpstr>
      <vt:lpstr>ＭＳ Ｐゴシック</vt:lpstr>
      <vt:lpstr>小塚ゴシック Pro B</vt:lpstr>
      <vt:lpstr>Arial</vt:lpstr>
      <vt:lpstr>Calibri</vt:lpstr>
      <vt:lpstr>Calibri Light</vt:lpstr>
      <vt:lpstr>Office テーマ</vt:lpstr>
      <vt:lpstr>PowerPoint プレゼンテーション</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y170091</dc:creator>
  <cp:lastModifiedBy>堺キャンパスグループ</cp:lastModifiedBy>
  <cp:revision>27</cp:revision>
  <cp:lastPrinted>2019-07-30T00:14:06Z</cp:lastPrinted>
  <dcterms:created xsi:type="dcterms:W3CDTF">2019-07-23T00:55:57Z</dcterms:created>
  <dcterms:modified xsi:type="dcterms:W3CDTF">2019-07-30T00:16:36Z</dcterms:modified>
</cp:coreProperties>
</file>